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60" r:id="rId3"/>
    <p:sldId id="257" r:id="rId4"/>
    <p:sldId id="263" r:id="rId5"/>
    <p:sldId id="264" r:id="rId6"/>
    <p:sldId id="258" r:id="rId7"/>
    <p:sldId id="259" r:id="rId8"/>
    <p:sldId id="261" r:id="rId9"/>
    <p:sldId id="262"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uk-UA"/>
              <a:t>Покупці послуг проживання</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tx>
            <c:strRef>
              <c:f>Аркуш1!$B$1</c:f>
              <c:strCache>
                <c:ptCount val="1"/>
                <c:pt idx="0">
                  <c:v>Покупці послуг проживання</c:v>
                </c:pt>
              </c:strCache>
            </c:strRef>
          </c:tx>
          <c:dPt>
            <c:idx val="0"/>
            <c:bubble3D val="0"/>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2-02AB-4C92-8DAF-10EFABC58EA7}"/>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02AB-4C92-8DAF-10EFABC58EA7}"/>
              </c:ext>
            </c:extLst>
          </c:dPt>
          <c:dPt>
            <c:idx val="2"/>
            <c:bubble3D val="0"/>
            <c:spPr>
              <a:gradFill rotWithShape="1">
                <a:gsLst>
                  <a:gs pos="0">
                    <a:schemeClr val="accent3">
                      <a:tint val="100000"/>
                      <a:shade val="100000"/>
                      <a:satMod val="130000"/>
                    </a:schemeClr>
                  </a:gs>
                  <a:gs pos="100000">
                    <a:schemeClr val="accent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4-02AB-4C92-8DAF-10EFABC58EA7}"/>
              </c:ext>
            </c:extLst>
          </c:dPt>
          <c:dPt>
            <c:idx val="3"/>
            <c:bubble3D val="0"/>
            <c:spPr>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7-D0CF-4692-870E-D91AE12FED07}"/>
              </c:ext>
            </c:extLst>
          </c:dPt>
          <c:dLbls>
            <c:dLbl>
              <c:idx val="0"/>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D29CC2B7-05C3-462C-8663-4724B5DECDF1}" type="CATEGORYNAME">
                      <a:rPr lang="uk-UA"/>
                      <a:pPr>
                        <a:defRPr/>
                      </a:pPr>
                      <a:t>[ІМ’Я КАТЕГОРІЇ]</a:t>
                    </a:fld>
                    <a:r>
                      <a:rPr lang="uk-UA"/>
                      <a:t>
19,38%</a:t>
                    </a:r>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extLst>
                <c:ext xmlns:c15="http://schemas.microsoft.com/office/drawing/2012/chart" uri="{CE6537A1-D6FC-4f65-9D91-7224C49458BB}">
                  <c15:layout>
                    <c:manualLayout>
                      <c:w val="0.18252569750367106"/>
                      <c:h val="0.18711673699015471"/>
                    </c:manualLayout>
                  </c15:layout>
                  <c15:dlblFieldTable/>
                  <c15:showDataLabelsRange val="0"/>
                </c:ext>
                <c:ext xmlns:c16="http://schemas.microsoft.com/office/drawing/2014/chart" uri="{C3380CC4-5D6E-409C-BE32-E72D297353CC}">
                  <c16:uniqueId val="{00000002-02AB-4C92-8DAF-10EFABC58EA7}"/>
                </c:ext>
              </c:extLst>
            </c:dLbl>
            <c:dLbl>
              <c:idx val="1"/>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extLst>
                <c:ext xmlns:c15="http://schemas.microsoft.com/office/drawing/2012/chart" uri="{CE6537A1-D6FC-4f65-9D91-7224C49458BB}">
                  <c15:layout>
                    <c:manualLayout>
                      <c:w val="0.15073415015487235"/>
                      <c:h val="0.14706047819971871"/>
                    </c:manualLayout>
                  </c15:layout>
                </c:ext>
                <c:ext xmlns:c16="http://schemas.microsoft.com/office/drawing/2014/chart" uri="{C3380CC4-5D6E-409C-BE32-E72D297353CC}">
                  <c16:uniqueId val="{00000003-02AB-4C92-8DAF-10EFABC58EA7}"/>
                </c:ext>
              </c:extLst>
            </c:dLbl>
            <c:dLbl>
              <c:idx val="2"/>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97763837-1494-4523-A4CA-97426243DE7E}" type="CATEGORYNAME">
                      <a:rPr lang="uk-UA"/>
                      <a:pPr>
                        <a:defRPr/>
                      </a:pPr>
                      <a:t>[ІМ’Я КАТЕГОРІЇ]</a:t>
                    </a:fld>
                    <a:r>
                      <a:rPr lang="uk-UA"/>
                      <a:t>
51,99%</a:t>
                    </a:r>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extLst>
                <c:ext xmlns:c15="http://schemas.microsoft.com/office/drawing/2012/chart" uri="{CE6537A1-D6FC-4f65-9D91-7224C49458BB}">
                  <c15:layout>
                    <c:manualLayout>
                      <c:w val="0.18627012666001186"/>
                      <c:h val="0.33333776315935193"/>
                    </c:manualLayout>
                  </c15:layout>
                  <c15:dlblFieldTable/>
                  <c15:showDataLabelsRange val="0"/>
                </c:ext>
                <c:ext xmlns:c16="http://schemas.microsoft.com/office/drawing/2014/chart" uri="{C3380CC4-5D6E-409C-BE32-E72D297353CC}">
                  <c16:uniqueId val="{00000004-02AB-4C92-8DAF-10EFABC58EA7}"/>
                </c:ext>
              </c:extLst>
            </c:dLbl>
            <c:dLbl>
              <c:idx val="3"/>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extLst>
                <c:ext xmlns:c15="http://schemas.microsoft.com/office/drawing/2012/chart" uri="{CE6537A1-D6FC-4f65-9D91-7224C49458BB}">
                  <c15:layout>
                    <c:manualLayout>
                      <c:w val="0.17342143906020555"/>
                      <c:h val="0.18149085794655415"/>
                    </c:manualLayout>
                  </c15:layout>
                </c:ext>
                <c:ext xmlns:c16="http://schemas.microsoft.com/office/drawing/2014/chart" uri="{C3380CC4-5D6E-409C-BE32-E72D297353CC}">
                  <c16:uniqueId val="{00000007-D0CF-4692-870E-D91AE12FED07}"/>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Аркуш1!$A$2:$A$5</c:f>
              <c:strCache>
                <c:ptCount val="4"/>
                <c:pt idx="0">
                  <c:v>Кінцевий споживач</c:v>
                </c:pt>
                <c:pt idx="1">
                  <c:v>Автомагістраль південь</c:v>
                </c:pt>
                <c:pt idx="2">
                  <c:v>Будівельні компанії </c:v>
                </c:pt>
                <c:pt idx="3">
                  <c:v>Інші підприємства</c:v>
                </c:pt>
              </c:strCache>
            </c:strRef>
          </c:cat>
          <c:val>
            <c:numRef>
              <c:f>Аркуш1!$B$2:$B$5</c:f>
              <c:numCache>
                <c:formatCode>General</c:formatCode>
                <c:ptCount val="4"/>
                <c:pt idx="0">
                  <c:v>946211</c:v>
                </c:pt>
                <c:pt idx="1">
                  <c:v>540030</c:v>
                </c:pt>
                <c:pt idx="2">
                  <c:v>2538300</c:v>
                </c:pt>
                <c:pt idx="3">
                  <c:v>858190</c:v>
                </c:pt>
              </c:numCache>
            </c:numRef>
          </c:val>
          <c:extLst>
            <c:ext xmlns:c16="http://schemas.microsoft.com/office/drawing/2014/chart" uri="{C3380CC4-5D6E-409C-BE32-E72D297353CC}">
              <c16:uniqueId val="{00000000-02AB-4C92-8DAF-10EFABC58EA7}"/>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uk-UA"/>
              <a:t>Продажі 2021-2024 років та план на 2025 рік</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lineChart>
        <c:grouping val="standard"/>
        <c:varyColors val="0"/>
        <c:ser>
          <c:idx val="0"/>
          <c:order val="0"/>
          <c:tx>
            <c:strRef>
              <c:f>Аркуш1!$B$1</c:f>
              <c:strCache>
                <c:ptCount val="1"/>
                <c:pt idx="0">
                  <c:v>2021</c:v>
                </c:pt>
              </c:strCache>
            </c:strRef>
          </c:tx>
          <c:spPr>
            <a:ln w="28575" cap="rnd">
              <a:solidFill>
                <a:schemeClr val="accent1"/>
              </a:solidFill>
              <a:round/>
            </a:ln>
            <a:effectLst/>
          </c:spPr>
          <c:marker>
            <c:symbol val="none"/>
          </c:marker>
          <c:cat>
            <c:strRef>
              <c:f>Аркуш1!$A$2:$A$13</c:f>
              <c:strCache>
                <c:ptCount val="12"/>
                <c:pt idx="0">
                  <c:v>січень</c:v>
                </c:pt>
                <c:pt idx="1">
                  <c:v>лютий</c:v>
                </c:pt>
                <c:pt idx="2">
                  <c:v>березень</c:v>
                </c:pt>
                <c:pt idx="3">
                  <c:v>квітень</c:v>
                </c:pt>
                <c:pt idx="4">
                  <c:v>травень</c:v>
                </c:pt>
                <c:pt idx="5">
                  <c:v>червень</c:v>
                </c:pt>
                <c:pt idx="6">
                  <c:v>липень</c:v>
                </c:pt>
                <c:pt idx="7">
                  <c:v>серпень</c:v>
                </c:pt>
                <c:pt idx="8">
                  <c:v>вересень</c:v>
                </c:pt>
                <c:pt idx="9">
                  <c:v>жовтень</c:v>
                </c:pt>
                <c:pt idx="10">
                  <c:v>листопад</c:v>
                </c:pt>
                <c:pt idx="11">
                  <c:v>грудень</c:v>
                </c:pt>
              </c:strCache>
            </c:strRef>
          </c:cat>
          <c:val>
            <c:numRef>
              <c:f>Аркуш1!$B$2:$B$13</c:f>
              <c:numCache>
                <c:formatCode>General</c:formatCode>
                <c:ptCount val="12"/>
                <c:pt idx="0">
                  <c:v>230.7</c:v>
                </c:pt>
                <c:pt idx="1">
                  <c:v>281.5</c:v>
                </c:pt>
                <c:pt idx="2">
                  <c:v>237.5</c:v>
                </c:pt>
                <c:pt idx="3">
                  <c:v>86.4</c:v>
                </c:pt>
                <c:pt idx="4">
                  <c:v>187.8</c:v>
                </c:pt>
                <c:pt idx="5">
                  <c:v>210.9</c:v>
                </c:pt>
                <c:pt idx="6">
                  <c:v>113.2</c:v>
                </c:pt>
                <c:pt idx="7">
                  <c:v>221.8</c:v>
                </c:pt>
                <c:pt idx="8">
                  <c:v>164.5</c:v>
                </c:pt>
                <c:pt idx="9">
                  <c:v>349.3</c:v>
                </c:pt>
                <c:pt idx="10">
                  <c:v>224.6</c:v>
                </c:pt>
                <c:pt idx="11">
                  <c:v>124</c:v>
                </c:pt>
              </c:numCache>
            </c:numRef>
          </c:val>
          <c:smooth val="0"/>
          <c:extLst>
            <c:ext xmlns:c16="http://schemas.microsoft.com/office/drawing/2014/chart" uri="{C3380CC4-5D6E-409C-BE32-E72D297353CC}">
              <c16:uniqueId val="{00000000-C6C0-4722-8109-3143FCD4D01B}"/>
            </c:ext>
          </c:extLst>
        </c:ser>
        <c:ser>
          <c:idx val="1"/>
          <c:order val="1"/>
          <c:tx>
            <c:strRef>
              <c:f>Аркуш1!$C$1</c:f>
              <c:strCache>
                <c:ptCount val="1"/>
                <c:pt idx="0">
                  <c:v>2022</c:v>
                </c:pt>
              </c:strCache>
            </c:strRef>
          </c:tx>
          <c:spPr>
            <a:ln w="28575" cap="rnd">
              <a:solidFill>
                <a:schemeClr val="accent2"/>
              </a:solidFill>
              <a:round/>
            </a:ln>
            <a:effectLst/>
          </c:spPr>
          <c:marker>
            <c:symbol val="none"/>
          </c:marker>
          <c:cat>
            <c:strRef>
              <c:f>Аркуш1!$A$2:$A$13</c:f>
              <c:strCache>
                <c:ptCount val="12"/>
                <c:pt idx="0">
                  <c:v>січень</c:v>
                </c:pt>
                <c:pt idx="1">
                  <c:v>лютий</c:v>
                </c:pt>
                <c:pt idx="2">
                  <c:v>березень</c:v>
                </c:pt>
                <c:pt idx="3">
                  <c:v>квітень</c:v>
                </c:pt>
                <c:pt idx="4">
                  <c:v>травень</c:v>
                </c:pt>
                <c:pt idx="5">
                  <c:v>червень</c:v>
                </c:pt>
                <c:pt idx="6">
                  <c:v>липень</c:v>
                </c:pt>
                <c:pt idx="7">
                  <c:v>серпень</c:v>
                </c:pt>
                <c:pt idx="8">
                  <c:v>вересень</c:v>
                </c:pt>
                <c:pt idx="9">
                  <c:v>жовтень</c:v>
                </c:pt>
                <c:pt idx="10">
                  <c:v>листопад</c:v>
                </c:pt>
                <c:pt idx="11">
                  <c:v>грудень</c:v>
                </c:pt>
              </c:strCache>
            </c:strRef>
          </c:cat>
          <c:val>
            <c:numRef>
              <c:f>Аркуш1!$C$2:$C$13</c:f>
              <c:numCache>
                <c:formatCode>General</c:formatCode>
                <c:ptCount val="12"/>
                <c:pt idx="0">
                  <c:v>71.900000000000006</c:v>
                </c:pt>
                <c:pt idx="1">
                  <c:v>91.7</c:v>
                </c:pt>
                <c:pt idx="2">
                  <c:v>0</c:v>
                </c:pt>
                <c:pt idx="3">
                  <c:v>59.4</c:v>
                </c:pt>
                <c:pt idx="4">
                  <c:v>74.400000000000006</c:v>
                </c:pt>
                <c:pt idx="5">
                  <c:v>54.8</c:v>
                </c:pt>
                <c:pt idx="6">
                  <c:v>72.5</c:v>
                </c:pt>
                <c:pt idx="7">
                  <c:v>111.4</c:v>
                </c:pt>
                <c:pt idx="8">
                  <c:v>118</c:v>
                </c:pt>
                <c:pt idx="9">
                  <c:v>210</c:v>
                </c:pt>
                <c:pt idx="10">
                  <c:v>249.8</c:v>
                </c:pt>
                <c:pt idx="11">
                  <c:v>229.5</c:v>
                </c:pt>
              </c:numCache>
            </c:numRef>
          </c:val>
          <c:smooth val="0"/>
          <c:extLst>
            <c:ext xmlns:c16="http://schemas.microsoft.com/office/drawing/2014/chart" uri="{C3380CC4-5D6E-409C-BE32-E72D297353CC}">
              <c16:uniqueId val="{00000001-C6C0-4722-8109-3143FCD4D01B}"/>
            </c:ext>
          </c:extLst>
        </c:ser>
        <c:ser>
          <c:idx val="2"/>
          <c:order val="2"/>
          <c:tx>
            <c:strRef>
              <c:f>Аркуш1!$D$1</c:f>
              <c:strCache>
                <c:ptCount val="1"/>
                <c:pt idx="0">
                  <c:v>2023</c:v>
                </c:pt>
              </c:strCache>
            </c:strRef>
          </c:tx>
          <c:spPr>
            <a:ln w="28575" cap="rnd">
              <a:solidFill>
                <a:schemeClr val="accent3"/>
              </a:solidFill>
              <a:round/>
            </a:ln>
            <a:effectLst/>
          </c:spPr>
          <c:marker>
            <c:symbol val="none"/>
          </c:marker>
          <c:cat>
            <c:strRef>
              <c:f>Аркуш1!$A$2:$A$13</c:f>
              <c:strCache>
                <c:ptCount val="12"/>
                <c:pt idx="0">
                  <c:v>січень</c:v>
                </c:pt>
                <c:pt idx="1">
                  <c:v>лютий</c:v>
                </c:pt>
                <c:pt idx="2">
                  <c:v>березень</c:v>
                </c:pt>
                <c:pt idx="3">
                  <c:v>квітень</c:v>
                </c:pt>
                <c:pt idx="4">
                  <c:v>травень</c:v>
                </c:pt>
                <c:pt idx="5">
                  <c:v>червень</c:v>
                </c:pt>
                <c:pt idx="6">
                  <c:v>липень</c:v>
                </c:pt>
                <c:pt idx="7">
                  <c:v>серпень</c:v>
                </c:pt>
                <c:pt idx="8">
                  <c:v>вересень</c:v>
                </c:pt>
                <c:pt idx="9">
                  <c:v>жовтень</c:v>
                </c:pt>
                <c:pt idx="10">
                  <c:v>листопад</c:v>
                </c:pt>
                <c:pt idx="11">
                  <c:v>грудень</c:v>
                </c:pt>
              </c:strCache>
            </c:strRef>
          </c:cat>
          <c:val>
            <c:numRef>
              <c:f>Аркуш1!$D$2:$D$13</c:f>
              <c:numCache>
                <c:formatCode>General</c:formatCode>
                <c:ptCount val="12"/>
                <c:pt idx="0">
                  <c:v>151.69999999999999</c:v>
                </c:pt>
                <c:pt idx="1">
                  <c:v>274.60000000000002</c:v>
                </c:pt>
                <c:pt idx="2">
                  <c:v>260.7</c:v>
                </c:pt>
                <c:pt idx="3">
                  <c:v>267.39999999999998</c:v>
                </c:pt>
                <c:pt idx="4">
                  <c:v>494.4</c:v>
                </c:pt>
                <c:pt idx="5">
                  <c:v>454.3</c:v>
                </c:pt>
                <c:pt idx="6">
                  <c:v>381.2</c:v>
                </c:pt>
                <c:pt idx="7">
                  <c:v>388.6</c:v>
                </c:pt>
                <c:pt idx="8">
                  <c:v>423.9</c:v>
                </c:pt>
                <c:pt idx="9">
                  <c:v>543.5</c:v>
                </c:pt>
                <c:pt idx="10">
                  <c:v>582.4</c:v>
                </c:pt>
                <c:pt idx="11">
                  <c:v>324.8</c:v>
                </c:pt>
              </c:numCache>
            </c:numRef>
          </c:val>
          <c:smooth val="0"/>
          <c:extLst>
            <c:ext xmlns:c16="http://schemas.microsoft.com/office/drawing/2014/chart" uri="{C3380CC4-5D6E-409C-BE32-E72D297353CC}">
              <c16:uniqueId val="{00000002-C6C0-4722-8109-3143FCD4D01B}"/>
            </c:ext>
          </c:extLst>
        </c:ser>
        <c:ser>
          <c:idx val="3"/>
          <c:order val="3"/>
          <c:tx>
            <c:strRef>
              <c:f>Аркуш1!$E$1</c:f>
              <c:strCache>
                <c:ptCount val="1"/>
                <c:pt idx="0">
                  <c:v>2024</c:v>
                </c:pt>
              </c:strCache>
            </c:strRef>
          </c:tx>
          <c:spPr>
            <a:ln w="28575" cap="rnd">
              <a:solidFill>
                <a:schemeClr val="accent4"/>
              </a:solidFill>
              <a:round/>
            </a:ln>
            <a:effectLst/>
          </c:spPr>
          <c:marker>
            <c:symbol val="none"/>
          </c:marker>
          <c:cat>
            <c:strRef>
              <c:f>Аркуш1!$A$2:$A$13</c:f>
              <c:strCache>
                <c:ptCount val="12"/>
                <c:pt idx="0">
                  <c:v>січень</c:v>
                </c:pt>
                <c:pt idx="1">
                  <c:v>лютий</c:v>
                </c:pt>
                <c:pt idx="2">
                  <c:v>березень</c:v>
                </c:pt>
                <c:pt idx="3">
                  <c:v>квітень</c:v>
                </c:pt>
                <c:pt idx="4">
                  <c:v>травень</c:v>
                </c:pt>
                <c:pt idx="5">
                  <c:v>червень</c:v>
                </c:pt>
                <c:pt idx="6">
                  <c:v>липень</c:v>
                </c:pt>
                <c:pt idx="7">
                  <c:v>серпень</c:v>
                </c:pt>
                <c:pt idx="8">
                  <c:v>вересень</c:v>
                </c:pt>
                <c:pt idx="9">
                  <c:v>жовтень</c:v>
                </c:pt>
                <c:pt idx="10">
                  <c:v>листопад</c:v>
                </c:pt>
                <c:pt idx="11">
                  <c:v>грудень</c:v>
                </c:pt>
              </c:strCache>
            </c:strRef>
          </c:cat>
          <c:val>
            <c:numRef>
              <c:f>Аркуш1!$E$2:$E$13</c:f>
              <c:numCache>
                <c:formatCode>General</c:formatCode>
                <c:ptCount val="12"/>
                <c:pt idx="0">
                  <c:v>228.6</c:v>
                </c:pt>
                <c:pt idx="1">
                  <c:v>119.2</c:v>
                </c:pt>
                <c:pt idx="2">
                  <c:v>393.5</c:v>
                </c:pt>
                <c:pt idx="3">
                  <c:v>766.7</c:v>
                </c:pt>
                <c:pt idx="4">
                  <c:v>794.4</c:v>
                </c:pt>
                <c:pt idx="5">
                  <c:v>642.70000000000005</c:v>
                </c:pt>
                <c:pt idx="6">
                  <c:v>213.2</c:v>
                </c:pt>
                <c:pt idx="7">
                  <c:v>314.3</c:v>
                </c:pt>
                <c:pt idx="8">
                  <c:v>348.4</c:v>
                </c:pt>
                <c:pt idx="9">
                  <c:v>444</c:v>
                </c:pt>
                <c:pt idx="10">
                  <c:v>616.9</c:v>
                </c:pt>
                <c:pt idx="11">
                  <c:v>220</c:v>
                </c:pt>
              </c:numCache>
            </c:numRef>
          </c:val>
          <c:smooth val="0"/>
          <c:extLst>
            <c:ext xmlns:c16="http://schemas.microsoft.com/office/drawing/2014/chart" uri="{C3380CC4-5D6E-409C-BE32-E72D297353CC}">
              <c16:uniqueId val="{00000006-C6C0-4722-8109-3143FCD4D01B}"/>
            </c:ext>
          </c:extLst>
        </c:ser>
        <c:ser>
          <c:idx val="4"/>
          <c:order val="4"/>
          <c:tx>
            <c:strRef>
              <c:f>Аркуш1!$F$1</c:f>
              <c:strCache>
                <c:ptCount val="1"/>
                <c:pt idx="0">
                  <c:v>2025</c:v>
                </c:pt>
              </c:strCache>
            </c:strRef>
          </c:tx>
          <c:spPr>
            <a:ln w="28575" cap="rnd">
              <a:solidFill>
                <a:srgbClr val="C00000"/>
              </a:solidFill>
              <a:round/>
            </a:ln>
            <a:effectLst/>
          </c:spPr>
          <c:marker>
            <c:symbol val="none"/>
          </c:marker>
          <c:cat>
            <c:strRef>
              <c:f>Аркуш1!$A$2:$A$13</c:f>
              <c:strCache>
                <c:ptCount val="12"/>
                <c:pt idx="0">
                  <c:v>січень</c:v>
                </c:pt>
                <c:pt idx="1">
                  <c:v>лютий</c:v>
                </c:pt>
                <c:pt idx="2">
                  <c:v>березень</c:v>
                </c:pt>
                <c:pt idx="3">
                  <c:v>квітень</c:v>
                </c:pt>
                <c:pt idx="4">
                  <c:v>травень</c:v>
                </c:pt>
                <c:pt idx="5">
                  <c:v>червень</c:v>
                </c:pt>
                <c:pt idx="6">
                  <c:v>липень</c:v>
                </c:pt>
                <c:pt idx="7">
                  <c:v>серпень</c:v>
                </c:pt>
                <c:pt idx="8">
                  <c:v>вересень</c:v>
                </c:pt>
                <c:pt idx="9">
                  <c:v>жовтень</c:v>
                </c:pt>
                <c:pt idx="10">
                  <c:v>листопад</c:v>
                </c:pt>
                <c:pt idx="11">
                  <c:v>грудень</c:v>
                </c:pt>
              </c:strCache>
            </c:strRef>
          </c:cat>
          <c:val>
            <c:numRef>
              <c:f>Аркуш1!$F$2:$F$13</c:f>
              <c:numCache>
                <c:formatCode>General</c:formatCode>
                <c:ptCount val="12"/>
                <c:pt idx="0">
                  <c:v>230</c:v>
                </c:pt>
                <c:pt idx="1">
                  <c:v>220</c:v>
                </c:pt>
                <c:pt idx="2">
                  <c:v>450</c:v>
                </c:pt>
                <c:pt idx="3">
                  <c:v>650</c:v>
                </c:pt>
                <c:pt idx="4">
                  <c:v>700</c:v>
                </c:pt>
                <c:pt idx="5">
                  <c:v>750</c:v>
                </c:pt>
                <c:pt idx="6">
                  <c:v>700</c:v>
                </c:pt>
                <c:pt idx="7">
                  <c:v>650</c:v>
                </c:pt>
                <c:pt idx="8">
                  <c:v>450</c:v>
                </c:pt>
                <c:pt idx="9">
                  <c:v>400</c:v>
                </c:pt>
                <c:pt idx="10">
                  <c:v>350</c:v>
                </c:pt>
                <c:pt idx="11">
                  <c:v>350</c:v>
                </c:pt>
              </c:numCache>
            </c:numRef>
          </c:val>
          <c:smooth val="0"/>
          <c:extLst>
            <c:ext xmlns:c16="http://schemas.microsoft.com/office/drawing/2014/chart" uri="{C3380CC4-5D6E-409C-BE32-E72D297353CC}">
              <c16:uniqueId val="{00000000-6753-48AE-8364-FCBB1F6DD81A}"/>
            </c:ext>
          </c:extLst>
        </c:ser>
        <c:dLbls>
          <c:showLegendKey val="0"/>
          <c:showVal val="0"/>
          <c:showCatName val="0"/>
          <c:showSerName val="0"/>
          <c:showPercent val="0"/>
          <c:showBubbleSize val="0"/>
        </c:dLbls>
        <c:smooth val="0"/>
        <c:axId val="79245039"/>
        <c:axId val="79237551"/>
      </c:lineChart>
      <c:catAx>
        <c:axId val="79245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79237551"/>
        <c:crosses val="autoZero"/>
        <c:auto val="1"/>
        <c:lblAlgn val="ctr"/>
        <c:lblOffset val="100"/>
        <c:noMultiLvlLbl val="0"/>
      </c:catAx>
      <c:valAx>
        <c:axId val="792375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792450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
              <a:t>Огризко Наталія</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ad74e17a6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ad74e17a6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uk-UA" dirty="0">
                <a:latin typeface="Times New Roman" panose="02020603050405020304" pitchFamily="18" charset="0"/>
                <a:cs typeface="Times New Roman" panose="02020603050405020304" pitchFamily="18" charset="0"/>
              </a:rPr>
              <a:t>Звіт</a:t>
            </a:r>
            <a:endParaRPr dirty="0">
              <a:latin typeface="Times New Roman" panose="02020603050405020304" pitchFamily="18" charset="0"/>
              <a:cs typeface="Times New Roman" panose="02020603050405020304" pitchFamily="18" charset="0"/>
            </a:endParaRPr>
          </a:p>
          <a:p>
            <a:pPr marL="0" lvl="0" indent="0" algn="ctr" rtl="0">
              <a:spcBef>
                <a:spcPts val="0"/>
              </a:spcBef>
              <a:spcAft>
                <a:spcPts val="0"/>
              </a:spcAft>
              <a:buNone/>
            </a:pPr>
            <a:r>
              <a:rPr lang="ru" dirty="0">
                <a:latin typeface="Times New Roman" panose="02020603050405020304" pitchFamily="18" charset="0"/>
                <a:cs typeface="Times New Roman" panose="02020603050405020304" pitchFamily="18" charset="0"/>
              </a:rPr>
              <a:t> ДП “Елегія”КП ТМР ТЖЕУ</a:t>
            </a:r>
            <a:endParaRPr dirty="0">
              <a:latin typeface="Times New Roman" panose="02020603050405020304" pitchFamily="18" charset="0"/>
              <a:cs typeface="Times New Roman" panose="02020603050405020304" pitchFamily="18" charset="0"/>
            </a:endParaRPr>
          </a:p>
        </p:txBody>
      </p:sp>
      <p:sp>
        <p:nvSpPr>
          <p:cNvPr id="55" name="Google Shape;55;p13"/>
          <p:cNvSpPr txBox="1">
            <a:spLocks noGrp="1"/>
          </p:cNvSpPr>
          <p:nvPr>
            <p:ph type="subTitle" idx="1"/>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 sz="4800" dirty="0">
                <a:solidFill>
                  <a:schemeClr val="tx1"/>
                </a:solidFill>
                <a:latin typeface="Times New Roman" panose="02020603050405020304" pitchFamily="18" charset="0"/>
                <a:cs typeface="Times New Roman" panose="02020603050405020304" pitchFamily="18" charset="0"/>
              </a:rPr>
              <a:t>за 2024 рік</a:t>
            </a:r>
            <a:endParaRPr sz="48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8EC7C7B-D807-4AB6-9662-388BE16B5CBB}"/>
              </a:ext>
            </a:extLst>
          </p:cNvPr>
          <p:cNvSpPr txBox="1"/>
          <p:nvPr/>
        </p:nvSpPr>
        <p:spPr>
          <a:xfrm>
            <a:off x="660902" y="651850"/>
            <a:ext cx="7948943" cy="4370427"/>
          </a:xfrm>
          <a:prstGeom prst="rect">
            <a:avLst/>
          </a:prstGeom>
          <a:noFill/>
        </p:spPr>
        <p:txBody>
          <a:bodyPr wrap="square">
            <a:spAutoFit/>
          </a:bodyPr>
          <a:lstStyle/>
          <a:p>
            <a:pPr lvl="0" algn="ctr"/>
            <a:r>
              <a:rPr lang="uk-UA" sz="2800" dirty="0">
                <a:latin typeface="Times New Roman" panose="02020603050405020304" pitchFamily="18" charset="0"/>
                <a:cs typeface="Times New Roman" panose="02020603050405020304" pitchFamily="18" charset="0"/>
              </a:rPr>
              <a:t>Підприємство має в наявності:</a:t>
            </a:r>
          </a:p>
          <a:p>
            <a:pPr lvl="0"/>
            <a:endParaRPr lang="ru-RU" sz="2800" dirty="0">
              <a:latin typeface="Times New Roman" panose="02020603050405020304" pitchFamily="18" charset="0"/>
              <a:cs typeface="Times New Roman" panose="02020603050405020304" pitchFamily="18" charset="0"/>
            </a:endParaRPr>
          </a:p>
          <a:p>
            <a:pPr lvl="0"/>
            <a:r>
              <a:rPr lang="ru-RU" sz="1800" dirty="0">
                <a:latin typeface="Times New Roman" panose="02020603050405020304" pitchFamily="18" charset="0"/>
                <a:cs typeface="Times New Roman" panose="02020603050405020304" pitchFamily="18" charset="0"/>
              </a:rPr>
              <a:t>9 </a:t>
            </a:r>
            <a:r>
              <a:rPr lang="ru-RU" sz="1800" dirty="0" err="1">
                <a:latin typeface="Times New Roman" panose="02020603050405020304" pitchFamily="18" charset="0"/>
                <a:cs typeface="Times New Roman" panose="02020603050405020304" pitchFamily="18" charset="0"/>
              </a:rPr>
              <a:t>номерів</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Євро</a:t>
            </a:r>
            <a:r>
              <a:rPr lang="ru-RU" sz="1800" dirty="0">
                <a:latin typeface="Times New Roman" panose="02020603050405020304" pitchFamily="18" charset="0"/>
                <a:cs typeface="Times New Roman" panose="02020603050405020304" pitchFamily="18" charset="0"/>
              </a:rPr>
              <a:t>»</a:t>
            </a:r>
            <a:r>
              <a:rPr lang="uk-UA" sz="1800" dirty="0">
                <a:latin typeface="Times New Roman" panose="02020603050405020304" pitchFamily="18" charset="0"/>
                <a:cs typeface="Times New Roman" panose="02020603050405020304" pitchFamily="18" charset="0"/>
              </a:rPr>
              <a:t> - </a:t>
            </a:r>
            <a:r>
              <a:rPr lang="ru-RU" sz="1800" dirty="0" err="1">
                <a:latin typeface="Times New Roman" panose="02020603050405020304" pitchFamily="18" charset="0"/>
                <a:cs typeface="Times New Roman" panose="02020603050405020304" pitchFamily="18" charset="0"/>
              </a:rPr>
              <a:t>вартість</a:t>
            </a:r>
            <a:r>
              <a:rPr lang="uk-UA" sz="1800" dirty="0">
                <a:latin typeface="Times New Roman" panose="02020603050405020304" pitchFamily="18" charset="0"/>
                <a:cs typeface="Times New Roman" panose="02020603050405020304" pitchFamily="18" charset="0"/>
              </a:rPr>
              <a:t> номеру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складає</a:t>
            </a:r>
            <a:r>
              <a:rPr lang="ru-RU" sz="1800" dirty="0">
                <a:latin typeface="Times New Roman" panose="02020603050405020304" pitchFamily="18" charset="0"/>
                <a:cs typeface="Times New Roman" panose="02020603050405020304" pitchFamily="18" charset="0"/>
              </a:rPr>
              <a:t> </a:t>
            </a:r>
            <a:r>
              <a:rPr lang="uk-UA" sz="1800" dirty="0">
                <a:latin typeface="Times New Roman" panose="02020603050405020304" pitchFamily="18" charset="0"/>
                <a:cs typeface="Times New Roman" panose="02020603050405020304" pitchFamily="18" charset="0"/>
              </a:rPr>
              <a:t>1300</a:t>
            </a:r>
            <a:r>
              <a:rPr lang="ru-RU" sz="1800" dirty="0">
                <a:latin typeface="Times New Roman" panose="02020603050405020304" pitchFamily="18" charset="0"/>
                <a:cs typeface="Times New Roman" panose="02020603050405020304" pitchFamily="18" charset="0"/>
              </a:rPr>
              <a:t> грн.;</a:t>
            </a:r>
          </a:p>
          <a:p>
            <a:pPr lvl="0"/>
            <a:r>
              <a:rPr lang="uk-UA" sz="1800" dirty="0">
                <a:latin typeface="Times New Roman" panose="02020603050405020304" pitchFamily="18" charset="0"/>
                <a:cs typeface="Times New Roman" panose="02020603050405020304" pitchFamily="18" charset="0"/>
              </a:rPr>
              <a:t>3 номера «</a:t>
            </a:r>
            <a:r>
              <a:rPr lang="uk-UA" sz="1800" dirty="0" err="1">
                <a:latin typeface="Times New Roman" panose="02020603050405020304" pitchFamily="18" charset="0"/>
                <a:cs typeface="Times New Roman" panose="02020603050405020304" pitchFamily="18" charset="0"/>
              </a:rPr>
              <a:t>Напівлюкс</a:t>
            </a:r>
            <a:r>
              <a:rPr lang="uk-UA" sz="1800" dirty="0">
                <a:latin typeface="Times New Roman" panose="02020603050405020304" pitchFamily="18" charset="0"/>
                <a:cs typeface="Times New Roman" panose="02020603050405020304" pitchFamily="18" charset="0"/>
              </a:rPr>
              <a:t> Прайм поліпшений» - вартість номеру складає 1100 грн.;</a:t>
            </a:r>
            <a:endParaRPr lang="ru-RU" sz="1800" dirty="0">
              <a:latin typeface="Times New Roman" panose="02020603050405020304" pitchFamily="18" charset="0"/>
              <a:cs typeface="Times New Roman" panose="02020603050405020304" pitchFamily="18" charset="0"/>
            </a:endParaRPr>
          </a:p>
          <a:p>
            <a:pPr lvl="0"/>
            <a:r>
              <a:rPr lang="uk-UA" sz="1800" dirty="0">
                <a:latin typeface="Times New Roman" panose="02020603050405020304" pitchFamily="18" charset="0"/>
                <a:cs typeface="Times New Roman" panose="02020603050405020304" pitchFamily="18" charset="0"/>
              </a:rPr>
              <a:t>6 номерів «Прайм поліпшений» - вартість номеру складає 780 грн.;</a:t>
            </a:r>
            <a:endParaRPr lang="ru-RU" sz="1800" dirty="0">
              <a:latin typeface="Times New Roman" panose="02020603050405020304" pitchFamily="18" charset="0"/>
              <a:cs typeface="Times New Roman" panose="02020603050405020304" pitchFamily="18" charset="0"/>
            </a:endParaRPr>
          </a:p>
          <a:p>
            <a:pPr lvl="0"/>
            <a:r>
              <a:rPr lang="uk-UA" sz="1800" dirty="0">
                <a:latin typeface="Times New Roman" panose="02020603050405020304" pitchFamily="18" charset="0"/>
                <a:cs typeface="Times New Roman" panose="02020603050405020304" pitchFamily="18" charset="0"/>
              </a:rPr>
              <a:t>9</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номерів</a:t>
            </a:r>
            <a:r>
              <a:rPr lang="ru-RU" sz="1800" dirty="0">
                <a:latin typeface="Times New Roman" panose="02020603050405020304" pitchFamily="18" charset="0"/>
                <a:cs typeface="Times New Roman" panose="02020603050405020304" pitchFamily="18" charset="0"/>
              </a:rPr>
              <a:t> „Прайм”</a:t>
            </a:r>
            <a:r>
              <a:rPr lang="uk-UA" sz="1800" dirty="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вартість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проживання</a:t>
            </a:r>
            <a:r>
              <a:rPr lang="ru-RU" sz="1800" dirty="0">
                <a:latin typeface="Times New Roman" panose="02020603050405020304" pitchFamily="18" charset="0"/>
                <a:cs typeface="Times New Roman" panose="02020603050405020304" pitchFamily="18" charset="0"/>
              </a:rPr>
              <a:t> </a:t>
            </a:r>
            <a:r>
              <a:rPr lang="uk-UA" sz="1800" dirty="0">
                <a:latin typeface="Times New Roman" panose="02020603050405020304" pitchFamily="18" charset="0"/>
                <a:cs typeface="Times New Roman" panose="02020603050405020304" pitchFamily="18" charset="0"/>
              </a:rPr>
              <a:t>за 1- л/м </a:t>
            </a:r>
            <a:r>
              <a:rPr lang="ru-RU" sz="1800" dirty="0" err="1">
                <a:latin typeface="Times New Roman" panose="02020603050405020304" pitchFamily="18" charset="0"/>
                <a:cs typeface="Times New Roman" panose="02020603050405020304" pitchFamily="18" charset="0"/>
              </a:rPr>
              <a:t>складає</a:t>
            </a:r>
            <a:r>
              <a:rPr lang="ru-RU" sz="1800" dirty="0">
                <a:latin typeface="Times New Roman" panose="02020603050405020304" pitchFamily="18" charset="0"/>
                <a:cs typeface="Times New Roman" panose="02020603050405020304" pitchFamily="18" charset="0"/>
              </a:rPr>
              <a:t> 300 грн.;</a:t>
            </a:r>
          </a:p>
          <a:p>
            <a:pPr lvl="0"/>
            <a:r>
              <a:rPr lang="uk-UA" sz="1800" dirty="0">
                <a:latin typeface="Times New Roman" panose="02020603050405020304" pitchFamily="18" charset="0"/>
                <a:cs typeface="Times New Roman" panose="02020603050405020304" pitchFamily="18" charset="0"/>
              </a:rPr>
              <a:t>16</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номерів</a:t>
            </a:r>
            <a:r>
              <a:rPr lang="ru-RU" sz="1800" dirty="0">
                <a:latin typeface="Times New Roman" panose="02020603050405020304" pitchFamily="18" charset="0"/>
                <a:cs typeface="Times New Roman" panose="02020603050405020304" pitchFamily="18" charset="0"/>
              </a:rPr>
              <a:t> „Стандарт”</a:t>
            </a:r>
            <a:r>
              <a:rPr lang="uk-UA" sz="1800" dirty="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вартість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проживання</a:t>
            </a:r>
            <a:r>
              <a:rPr lang="ru-RU" sz="1800" dirty="0">
                <a:latin typeface="Times New Roman" panose="02020603050405020304" pitchFamily="18" charset="0"/>
                <a:cs typeface="Times New Roman" panose="02020603050405020304" pitchFamily="18" charset="0"/>
              </a:rPr>
              <a:t> </a:t>
            </a:r>
            <a:r>
              <a:rPr lang="uk-UA" sz="1800" dirty="0">
                <a:latin typeface="Times New Roman" panose="02020603050405020304" pitchFamily="18" charset="0"/>
                <a:cs typeface="Times New Roman" panose="02020603050405020304" pitchFamily="18" charset="0"/>
              </a:rPr>
              <a:t> за 1 л/м </a:t>
            </a:r>
            <a:r>
              <a:rPr lang="ru-RU" sz="1800" dirty="0" err="1">
                <a:latin typeface="Times New Roman" panose="02020603050405020304" pitchFamily="18" charset="0"/>
                <a:cs typeface="Times New Roman" panose="02020603050405020304" pitchFamily="18" charset="0"/>
              </a:rPr>
              <a:t>складає</a:t>
            </a:r>
            <a:r>
              <a:rPr lang="ru-RU" sz="1800" dirty="0">
                <a:latin typeface="Times New Roman" panose="02020603050405020304" pitchFamily="18" charset="0"/>
                <a:cs typeface="Times New Roman" panose="02020603050405020304" pitchFamily="18" charset="0"/>
              </a:rPr>
              <a:t> </a:t>
            </a:r>
            <a:r>
              <a:rPr lang="uk-UA" sz="1800" dirty="0">
                <a:latin typeface="Times New Roman" panose="02020603050405020304" pitchFamily="18" charset="0"/>
                <a:cs typeface="Times New Roman" panose="02020603050405020304" pitchFamily="18" charset="0"/>
              </a:rPr>
              <a:t>250</a:t>
            </a:r>
            <a:r>
              <a:rPr lang="ru-RU" sz="1800" dirty="0">
                <a:latin typeface="Times New Roman" panose="02020603050405020304" pitchFamily="18" charset="0"/>
                <a:cs typeface="Times New Roman" panose="02020603050405020304" pitchFamily="18" charset="0"/>
              </a:rPr>
              <a:t> грн;</a:t>
            </a:r>
          </a:p>
          <a:p>
            <a:pPr lvl="0"/>
            <a:r>
              <a:rPr lang="uk-UA" sz="1800" dirty="0">
                <a:latin typeface="Times New Roman" panose="02020603050405020304" pitchFamily="18" charset="0"/>
                <a:cs typeface="Times New Roman" panose="02020603050405020304" pitchFamily="18" charset="0"/>
              </a:rPr>
              <a:t>2 номери «Стандарт поліпшений»-вартість проживання  за 1 л/м 350 грн.</a:t>
            </a:r>
          </a:p>
          <a:p>
            <a:pPr lvl="0"/>
            <a:endParaRPr lang="ru-RU" sz="1800" dirty="0">
              <a:latin typeface="Times New Roman" panose="02020603050405020304" pitchFamily="18" charset="0"/>
              <a:cs typeface="Times New Roman" panose="02020603050405020304" pitchFamily="18" charset="0"/>
            </a:endParaRPr>
          </a:p>
          <a:p>
            <a:pPr lvl="0"/>
            <a:r>
              <a:rPr lang="ru-RU" sz="2000" dirty="0" err="1">
                <a:latin typeface="Times New Roman" panose="02020603050405020304" pitchFamily="18" charset="0"/>
                <a:cs typeface="Times New Roman" panose="02020603050405020304" pitchFamily="18" charset="0"/>
              </a:rPr>
              <a:t>Всього</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наявності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підприємство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має</a:t>
            </a:r>
            <a:r>
              <a:rPr lang="ru-RU" sz="2000" dirty="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45</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номерів</a:t>
            </a:r>
            <a:r>
              <a:rPr lang="ru-RU" sz="2000" dirty="0">
                <a:latin typeface="Times New Roman" panose="02020603050405020304" pitchFamily="18" charset="0"/>
                <a:cs typeface="Times New Roman" panose="02020603050405020304" pitchFamily="18" charset="0"/>
              </a:rPr>
              <a:t> на </a:t>
            </a:r>
            <a:r>
              <a:rPr lang="uk-UA" sz="2000" dirty="0">
                <a:latin typeface="Times New Roman" panose="02020603050405020304" pitchFamily="18" charset="0"/>
                <a:cs typeface="Times New Roman" panose="02020603050405020304" pitchFamily="18" charset="0"/>
              </a:rPr>
              <a:t>125</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ліжко</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місц</a:t>
            </a:r>
            <a:r>
              <a:rPr lang="uk-UA" sz="2000" dirty="0">
                <a:latin typeface="Times New Roman" panose="02020603050405020304" pitchFamily="18" charset="0"/>
                <a:cs typeface="Times New Roman" panose="02020603050405020304" pitchFamily="18" charset="0"/>
              </a:rPr>
              <a:t>ь</a:t>
            </a:r>
            <a:r>
              <a:rPr lang="ru-RU" sz="2000" dirty="0">
                <a:latin typeface="Times New Roman" panose="02020603050405020304" pitchFamily="18" charset="0"/>
                <a:cs typeface="Times New Roman" panose="02020603050405020304" pitchFamily="18" charset="0"/>
              </a:rPr>
              <a:t>.</a:t>
            </a:r>
          </a:p>
          <a:p>
            <a:pPr lvl="0"/>
            <a:endParaRPr lang="ru-RU" sz="2000" dirty="0">
              <a:latin typeface="Times New Roman" panose="02020603050405020304" pitchFamily="18" charset="0"/>
              <a:cs typeface="Times New Roman" panose="02020603050405020304" pitchFamily="18" charset="0"/>
            </a:endParaRPr>
          </a:p>
          <a:p>
            <a:pPr algn="ctr"/>
            <a:r>
              <a:rPr lang="ru-RU" sz="1800" dirty="0">
                <a:effectLst/>
                <a:latin typeface="Times New Roman" panose="02020603050405020304" pitchFamily="18" charset="0"/>
                <a:ea typeface="Times New Roman" panose="02020603050405020304" pitchFamily="18" charset="0"/>
              </a:rPr>
              <a:t>Та 5-й поверх </a:t>
            </a:r>
            <a:r>
              <a:rPr lang="ru-RU" sz="1800" dirty="0" err="1">
                <a:effectLst/>
                <a:latin typeface="Times New Roman" panose="02020603050405020304" pitchFamily="18" charset="0"/>
                <a:ea typeface="Times New Roman" panose="02020603050405020304" pitchFamily="18" charset="0"/>
              </a:rPr>
              <a:t>займає</a:t>
            </a:r>
            <a:r>
              <a:rPr lang="ru-RU" sz="1800" dirty="0">
                <a:effectLst/>
                <a:latin typeface="Times New Roman" panose="02020603050405020304" pitchFamily="18" charset="0"/>
                <a:ea typeface="Times New Roman" panose="02020603050405020304" pitchFamily="18" charset="0"/>
              </a:rPr>
              <a:t> Центр </a:t>
            </a:r>
            <a:r>
              <a:rPr lang="ru-RU" sz="1800" dirty="0" err="1">
                <a:effectLst/>
                <a:latin typeface="Times New Roman" panose="02020603050405020304" pitchFamily="18" charset="0"/>
                <a:ea typeface="Times New Roman" panose="02020603050405020304" pitchFamily="18" charset="0"/>
              </a:rPr>
              <a:t>проживання</a:t>
            </a:r>
            <a:r>
              <a:rPr lang="ru-RU" sz="1800" dirty="0">
                <a:effectLst/>
                <a:latin typeface="Times New Roman" panose="02020603050405020304" pitchFamily="18" charset="0"/>
                <a:ea typeface="Times New Roman" panose="02020603050405020304" pitchFamily="18" charset="0"/>
              </a:rPr>
              <a:t> ВПО в </a:t>
            </a:r>
            <a:r>
              <a:rPr lang="ru-RU" sz="1800" dirty="0" err="1">
                <a:effectLst/>
                <a:latin typeface="Times New Roman" panose="02020603050405020304" pitchFamily="18" charset="0"/>
                <a:ea typeface="Times New Roman" panose="02020603050405020304" pitchFamily="18" charset="0"/>
              </a:rPr>
              <a:t>кількості</a:t>
            </a:r>
            <a:r>
              <a:rPr lang="ru-RU" sz="1800" dirty="0">
                <a:effectLst/>
                <a:latin typeface="Times New Roman" panose="02020603050405020304" pitchFamily="18" charset="0"/>
                <a:ea typeface="Times New Roman" panose="02020603050405020304" pitchFamily="18" charset="0"/>
              </a:rPr>
              <a:t> – 12 </a:t>
            </a:r>
            <a:r>
              <a:rPr lang="ru-RU" sz="1800" dirty="0" err="1">
                <a:effectLst/>
                <a:latin typeface="Times New Roman" panose="02020603050405020304" pitchFamily="18" charset="0"/>
                <a:ea typeface="Times New Roman" panose="02020603050405020304" pitchFamily="18" charset="0"/>
              </a:rPr>
              <a:t>кімнат</a:t>
            </a:r>
            <a:r>
              <a:rPr lang="ru-RU" sz="1800" dirty="0">
                <a:effectLst/>
                <a:latin typeface="Times New Roman" panose="02020603050405020304" pitchFamily="18" charset="0"/>
                <a:ea typeface="Times New Roman" panose="02020603050405020304" pitchFamily="18" charset="0"/>
              </a:rPr>
              <a:t>         </a:t>
            </a:r>
            <a:r>
              <a:rPr lang="ru-RU" sz="1800" dirty="0" err="1">
                <a:effectLst/>
                <a:latin typeface="Times New Roman" panose="02020603050405020304" pitchFamily="18" charset="0"/>
                <a:ea typeface="Times New Roman" panose="02020603050405020304" pitchFamily="18" charset="0"/>
              </a:rPr>
              <a:t>загальною</a:t>
            </a:r>
            <a:r>
              <a:rPr lang="ru-RU" sz="1800" dirty="0">
                <a:effectLst/>
                <a:latin typeface="Times New Roman" panose="02020603050405020304" pitchFamily="18" charset="0"/>
                <a:ea typeface="Times New Roman" panose="02020603050405020304" pitchFamily="18" charset="0"/>
              </a:rPr>
              <a:t> </a:t>
            </a:r>
            <a:r>
              <a:rPr lang="ru-RU" sz="1800" dirty="0" err="1">
                <a:effectLst/>
                <a:latin typeface="Times New Roman" panose="02020603050405020304" pitchFamily="18" charset="0"/>
                <a:ea typeface="Times New Roman" panose="02020603050405020304" pitchFamily="18" charset="0"/>
              </a:rPr>
              <a:t>площею</a:t>
            </a:r>
            <a:r>
              <a:rPr lang="ru-RU" sz="1800" dirty="0">
                <a:effectLst/>
                <a:latin typeface="Times New Roman" panose="02020603050405020304" pitchFamily="18" charset="0"/>
                <a:ea typeface="Times New Roman" panose="02020603050405020304" pitchFamily="18" charset="0"/>
              </a:rPr>
              <a:t> 356,30 кв.м.</a:t>
            </a:r>
          </a:p>
          <a:p>
            <a:pPr lvl="0"/>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0716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1" name="Google Shape;61;p14"/>
          <p:cNvSpPr txBox="1">
            <a:spLocks noGrp="1"/>
          </p:cNvSpPr>
          <p:nvPr>
            <p:ph type="body" idx="1"/>
          </p:nvPr>
        </p:nvSpPr>
        <p:spPr>
          <a:xfrm>
            <a:off x="311700" y="340242"/>
            <a:ext cx="8520600" cy="4228633"/>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uk-UA" dirty="0"/>
              <a:t>      </a:t>
            </a:r>
            <a:r>
              <a:rPr lang="uk-UA" sz="2000" dirty="0">
                <a:solidFill>
                  <a:schemeClr val="tx1"/>
                </a:solidFill>
                <a:latin typeface="Times New Roman" panose="02020603050405020304" pitchFamily="18" charset="0"/>
              </a:rPr>
              <a:t>За 2024 рік нашим підприємством отримано дохід:</a:t>
            </a:r>
          </a:p>
          <a:p>
            <a:pPr marL="0" lvl="0" indent="0" algn="l" rtl="0">
              <a:spcBef>
                <a:spcPts val="0"/>
              </a:spcBef>
              <a:spcAft>
                <a:spcPts val="1200"/>
              </a:spcAft>
              <a:buNone/>
            </a:pPr>
            <a:r>
              <a:rPr lang="uk-UA" sz="2000" dirty="0">
                <a:solidFill>
                  <a:schemeClr val="tx1"/>
                </a:solidFill>
                <a:latin typeface="Times New Roman" panose="02020603050405020304" pitchFamily="18" charset="0"/>
              </a:rPr>
              <a:t>                від  наданих послуг з проживання  на суму 5102,0 тис грн</a:t>
            </a:r>
          </a:p>
          <a:p>
            <a:pPr marL="0" lvl="0" indent="0" algn="l" rtl="0">
              <a:spcBef>
                <a:spcPts val="0"/>
              </a:spcBef>
              <a:spcAft>
                <a:spcPts val="1200"/>
              </a:spcAft>
              <a:buNone/>
            </a:pPr>
            <a:r>
              <a:rPr lang="uk-UA" sz="2000" dirty="0">
                <a:solidFill>
                  <a:schemeClr val="tx1"/>
                </a:solidFill>
                <a:latin typeface="Times New Roman" panose="02020603050405020304" pitchFamily="18" charset="0"/>
              </a:rPr>
              <a:t>                 кімнат по договору найму  396,8 тис грн</a:t>
            </a:r>
          </a:p>
          <a:p>
            <a:pPr marL="0" lvl="0" indent="0" algn="l" rtl="0">
              <a:spcBef>
                <a:spcPts val="0"/>
              </a:spcBef>
              <a:spcAft>
                <a:spcPts val="1200"/>
              </a:spcAft>
              <a:buNone/>
            </a:pPr>
            <a:r>
              <a:rPr lang="uk-UA" sz="2000" dirty="0">
                <a:solidFill>
                  <a:schemeClr val="tx1"/>
                </a:solidFill>
                <a:latin typeface="Times New Roman" panose="02020603050405020304" pitchFamily="18" charset="0"/>
              </a:rPr>
              <a:t>                 оренди приміщень  на  120,9 тис грн</a:t>
            </a:r>
          </a:p>
          <a:p>
            <a:pPr marL="0" lvl="0" indent="0" algn="l" rtl="0">
              <a:spcBef>
                <a:spcPts val="0"/>
              </a:spcBef>
              <a:spcAft>
                <a:spcPts val="1200"/>
              </a:spcAft>
              <a:buNone/>
            </a:pPr>
            <a:r>
              <a:rPr lang="uk-UA" sz="2000" dirty="0">
                <a:solidFill>
                  <a:schemeClr val="tx1"/>
                </a:solidFill>
                <a:latin typeface="Times New Roman" panose="02020603050405020304" pitchFamily="18" charset="0"/>
              </a:rPr>
              <a:t>                 послуг з прання та відвідування душу на  81,0 тис грн</a:t>
            </a:r>
          </a:p>
          <a:p>
            <a:pPr marL="0" lvl="0" indent="0" algn="l" rtl="0">
              <a:spcBef>
                <a:spcPts val="0"/>
              </a:spcBef>
              <a:spcAft>
                <a:spcPts val="1200"/>
              </a:spcAft>
              <a:buNone/>
            </a:pPr>
            <a:r>
              <a:rPr lang="uk-UA" sz="2000" dirty="0">
                <a:solidFill>
                  <a:schemeClr val="tx1"/>
                </a:solidFill>
                <a:latin typeface="Times New Roman" panose="02020603050405020304" pitchFamily="18" charset="0"/>
              </a:rPr>
              <a:t>                 тренажерний зал 40,6 тис грн</a:t>
            </a:r>
          </a:p>
          <a:p>
            <a:pPr marL="0" indent="0">
              <a:spcAft>
                <a:spcPts val="1200"/>
              </a:spcAft>
              <a:buNone/>
            </a:pPr>
            <a:r>
              <a:rPr lang="uk-UA" sz="1800" dirty="0">
                <a:solidFill>
                  <a:schemeClr val="tx1"/>
                </a:solidFill>
                <a:effectLst/>
                <a:latin typeface="Times New Roman" panose="02020603050405020304" pitchFamily="18" charset="0"/>
                <a:ea typeface="Times New Roman" panose="02020603050405020304" pitchFamily="18" charset="0"/>
              </a:rPr>
              <a:t>А також за допомогою фінансової підтримки Тростянецької Міської Ради проведено роботи з укладання плитки в Центрі ВПО Нескучне на суму -735 </a:t>
            </a:r>
            <a:r>
              <a:rPr lang="uk-UA" sz="1800" dirty="0" err="1">
                <a:solidFill>
                  <a:schemeClr val="tx1"/>
                </a:solidFill>
                <a:effectLst/>
                <a:latin typeface="Times New Roman" panose="02020603050405020304" pitchFamily="18" charset="0"/>
                <a:ea typeface="Times New Roman" panose="02020603050405020304" pitchFamily="18" charset="0"/>
              </a:rPr>
              <a:t>тис.грн</a:t>
            </a:r>
            <a:r>
              <a:rPr lang="uk-UA" dirty="0">
                <a:solidFill>
                  <a:schemeClr val="tx1"/>
                </a:solidFill>
                <a:latin typeface="Times New Roman" panose="02020603050405020304" pitchFamily="18" charset="0"/>
                <a:ea typeface="Times New Roman" panose="02020603050405020304" pitchFamily="18" charset="0"/>
              </a:rPr>
              <a:t>, встановлено сонячних панелей на суму -234 тис. грн, облаштувано каналізацію на 25,9 тис грн</a:t>
            </a:r>
          </a:p>
          <a:p>
            <a:pPr marL="0" indent="0">
              <a:spcAft>
                <a:spcPts val="1200"/>
              </a:spcAft>
              <a:buNone/>
            </a:pPr>
            <a:r>
              <a:rPr lang="uk-UA" sz="2000" dirty="0">
                <a:solidFill>
                  <a:schemeClr val="tx1"/>
                </a:solidFill>
                <a:latin typeface="Times New Roman" panose="02020603050405020304" pitchFamily="18" charset="0"/>
              </a:rPr>
              <a:t>Отримано благодійної допомоги на 974,2 тис грн</a:t>
            </a:r>
          </a:p>
          <a:p>
            <a:pPr marL="0" lvl="0" indent="0" algn="l" rtl="0">
              <a:spcBef>
                <a:spcPts val="0"/>
              </a:spcBef>
              <a:spcAft>
                <a:spcPts val="1200"/>
              </a:spcAft>
              <a:buNone/>
            </a:pPr>
            <a:r>
              <a:rPr lang="uk-UA" sz="2000" b="1" dirty="0">
                <a:solidFill>
                  <a:schemeClr val="accent5">
                    <a:lumMod val="50000"/>
                  </a:schemeClr>
                </a:solidFill>
                <a:latin typeface="Times New Roman" panose="02020603050405020304" pitchFamily="18" charset="0"/>
              </a:rPr>
              <a:t>                </a:t>
            </a:r>
            <a:r>
              <a:rPr lang="uk-UA" sz="2000" b="1" dirty="0">
                <a:solidFill>
                  <a:schemeClr val="accent5">
                    <a:lumMod val="50000"/>
                  </a:schemeClr>
                </a:solidFill>
                <a:highlight>
                  <a:srgbClr val="FFFF00"/>
                </a:highlight>
                <a:latin typeface="Times New Roman" panose="02020603050405020304" pitchFamily="18" charset="0"/>
              </a:rPr>
              <a:t>Разом отримано дохід за 2024 рік    7 млн 466 тис грн</a:t>
            </a:r>
            <a:endParaRPr sz="2000" b="1" dirty="0">
              <a:solidFill>
                <a:schemeClr val="accent5">
                  <a:lumMod val="50000"/>
                </a:schemeClr>
              </a:solidFill>
              <a:highlight>
                <a:srgbClr val="FFFF00"/>
              </a:highlight>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57734518-E2FF-04CC-909E-2C1FE4209C75}"/>
              </a:ext>
            </a:extLst>
          </p:cNvPr>
          <p:cNvSpPr txBox="1"/>
          <p:nvPr/>
        </p:nvSpPr>
        <p:spPr>
          <a:xfrm>
            <a:off x="640747" y="803286"/>
            <a:ext cx="7308526" cy="4278094"/>
          </a:xfrm>
          <a:prstGeom prst="rect">
            <a:avLst/>
          </a:prstGeom>
          <a:noFill/>
        </p:spPr>
        <p:txBody>
          <a:bodyPr wrap="square">
            <a:spAutoFit/>
          </a:bodyPr>
          <a:lstStyle/>
          <a:p>
            <a:r>
              <a:rPr lang="uk-UA" sz="1600" b="1" dirty="0">
                <a:effectLst/>
                <a:latin typeface="Times New Roman" panose="02020603050405020304" pitchFamily="18" charset="0"/>
                <a:ea typeface="Times New Roman" panose="02020603050405020304" pitchFamily="18" charset="0"/>
              </a:rPr>
              <a:t>За 12 місяців 2024 року виконано роботи:</a:t>
            </a:r>
            <a:endParaRPr lang="uk-UA" sz="1600" dirty="0">
              <a:effectLst/>
              <a:latin typeface="Times New Roman" panose="02020603050405020304" pitchFamily="18" charset="0"/>
              <a:ea typeface="Times New Roman" panose="02020603050405020304" pitchFamily="18" charset="0"/>
            </a:endParaRPr>
          </a:p>
          <a:p>
            <a:r>
              <a:rPr lang="uk-UA" sz="1600" b="1" u="sng" dirty="0">
                <a:effectLst/>
                <a:latin typeface="Times New Roman" panose="02020603050405020304" pitchFamily="18" charset="0"/>
                <a:ea typeface="Times New Roman" panose="02020603050405020304" pitchFamily="18" charset="0"/>
              </a:rPr>
              <a:t>  за власні кошти: </a:t>
            </a:r>
            <a:endParaRPr lang="uk-UA" sz="1600" dirty="0">
              <a:effectLst/>
              <a:latin typeface="Times New Roman" panose="02020603050405020304" pitchFamily="18" charset="0"/>
              <a:ea typeface="Times New Roman" panose="02020603050405020304" pitchFamily="18" charset="0"/>
            </a:endParaRPr>
          </a:p>
          <a:p>
            <a:pPr marL="342900" lvl="0" indent="-342900">
              <a:buFont typeface="Times New Roman" panose="02020603050405020304" pitchFamily="18" charset="0"/>
              <a:buChar char="-"/>
              <a:tabLst>
                <a:tab pos="228600" algn="l"/>
              </a:tabLst>
            </a:pPr>
            <a:r>
              <a:rPr lang="uk-UA" sz="1200" dirty="0">
                <a:effectLst/>
                <a:latin typeface="Times New Roman" panose="02020603050405020304" pitchFamily="18" charset="0"/>
                <a:ea typeface="Times New Roman" panose="02020603050405020304" pitchFamily="18" charset="0"/>
              </a:rPr>
              <a:t>Зроблений</a:t>
            </a:r>
            <a:r>
              <a:rPr lang="uk-UA" sz="1200" b="1" dirty="0">
                <a:effectLst/>
                <a:latin typeface="Times New Roman" panose="02020603050405020304" pitchFamily="18" charset="0"/>
                <a:ea typeface="Times New Roman" panose="02020603050405020304" pitchFamily="18" charset="0"/>
              </a:rPr>
              <a:t> ремонт 4 поверху </a:t>
            </a:r>
            <a:r>
              <a:rPr lang="uk-UA" sz="1200" dirty="0">
                <a:effectLst/>
                <a:latin typeface="Times New Roman" panose="02020603050405020304" pitchFamily="18" charset="0"/>
                <a:ea typeface="Times New Roman" panose="02020603050405020304" pitchFamily="18" charset="0"/>
              </a:rPr>
              <a:t>придбання будівельних матеріалів (плитка, фарба, </a:t>
            </a:r>
            <a:r>
              <a:rPr lang="uk-UA" sz="1200" dirty="0" err="1">
                <a:effectLst/>
                <a:latin typeface="Times New Roman" panose="02020603050405020304" pitchFamily="18" charset="0"/>
                <a:ea typeface="Times New Roman" panose="02020603050405020304" pitchFamily="18" charset="0"/>
              </a:rPr>
              <a:t>двері,двері</a:t>
            </a:r>
            <a:r>
              <a:rPr lang="uk-UA" sz="1200" dirty="0">
                <a:effectLst/>
                <a:latin typeface="Times New Roman" panose="02020603050405020304" pitchFamily="18" charset="0"/>
                <a:ea typeface="Times New Roman" panose="02020603050405020304" pitchFamily="18" charset="0"/>
              </a:rPr>
              <a:t>-купе, шпалери, клей і </a:t>
            </a:r>
            <a:r>
              <a:rPr lang="uk-UA" sz="1200" dirty="0" err="1">
                <a:effectLst/>
                <a:latin typeface="Times New Roman" panose="02020603050405020304" pitchFamily="18" charset="0"/>
                <a:ea typeface="Times New Roman" panose="02020603050405020304" pitchFamily="18" charset="0"/>
              </a:rPr>
              <a:t>т.д</a:t>
            </a:r>
            <a:r>
              <a:rPr lang="uk-UA" sz="1200" dirty="0">
                <a:effectLst/>
                <a:latin typeface="Times New Roman" panose="02020603050405020304" pitchFamily="18" charset="0"/>
                <a:ea typeface="Times New Roman" panose="02020603050405020304" pitchFamily="18" charset="0"/>
              </a:rPr>
              <a:t>) та за виконання робіт (</a:t>
            </a:r>
            <a:r>
              <a:rPr lang="uk-UA" sz="1200" dirty="0" err="1">
                <a:effectLst/>
                <a:latin typeface="Times New Roman" panose="02020603050405020304" pitchFamily="18" charset="0"/>
                <a:ea typeface="Times New Roman" panose="02020603050405020304" pitchFamily="18" charset="0"/>
              </a:rPr>
              <a:t>поклейка</a:t>
            </a:r>
            <a:r>
              <a:rPr lang="uk-UA" sz="1200" dirty="0">
                <a:effectLst/>
                <a:latin typeface="Times New Roman" panose="02020603050405020304" pitchFamily="18" charset="0"/>
                <a:ea typeface="Times New Roman" panose="02020603050405020304" pitchFamily="18" charset="0"/>
              </a:rPr>
              <a:t> шпалер, </a:t>
            </a:r>
            <a:r>
              <a:rPr lang="uk-UA" sz="1200" dirty="0" err="1">
                <a:effectLst/>
                <a:latin typeface="Times New Roman" panose="02020603050405020304" pitchFamily="18" charset="0"/>
                <a:ea typeface="Times New Roman" panose="02020603050405020304" pitchFamily="18" charset="0"/>
              </a:rPr>
              <a:t>покраска</a:t>
            </a:r>
            <a:r>
              <a:rPr lang="uk-UA" sz="1200" dirty="0">
                <a:effectLst/>
                <a:latin typeface="Times New Roman" panose="02020603050405020304" pitchFamily="18" charset="0"/>
                <a:ea typeface="Times New Roman" panose="02020603050405020304" pitchFamily="18" charset="0"/>
              </a:rPr>
              <a:t> стін, укладання плитки та </a:t>
            </a:r>
            <a:r>
              <a:rPr lang="uk-UA" sz="1200" dirty="0" err="1">
                <a:effectLst/>
                <a:latin typeface="Times New Roman" panose="02020603050405020304" pitchFamily="18" charset="0"/>
                <a:ea typeface="Times New Roman" panose="02020603050405020304" pitchFamily="18" charset="0"/>
              </a:rPr>
              <a:t>лінолеума</a:t>
            </a:r>
            <a:r>
              <a:rPr lang="uk-UA" sz="1200" dirty="0">
                <a:effectLst/>
                <a:latin typeface="Times New Roman" panose="02020603050405020304" pitchFamily="18" charset="0"/>
                <a:ea typeface="Times New Roman" panose="02020603050405020304" pitchFamily="18" charset="0"/>
              </a:rPr>
              <a:t> і </a:t>
            </a:r>
            <a:r>
              <a:rPr lang="uk-UA" sz="1200" dirty="0" err="1">
                <a:effectLst/>
                <a:latin typeface="Times New Roman" panose="02020603050405020304" pitchFamily="18" charset="0"/>
                <a:ea typeface="Times New Roman" panose="02020603050405020304" pitchFamily="18" charset="0"/>
              </a:rPr>
              <a:t>т.д</a:t>
            </a:r>
            <a:r>
              <a:rPr lang="uk-UA" sz="1200" dirty="0">
                <a:effectLst/>
                <a:latin typeface="Times New Roman" panose="02020603050405020304" pitchFamily="18" charset="0"/>
                <a:ea typeface="Times New Roman" panose="02020603050405020304" pitchFamily="18" charset="0"/>
              </a:rPr>
              <a:t>.) придбання меблів та сантехніки, закупівля, електротоварів (холодильники, телевізори, люстри) придбання МШП (штори, килими, декор) -</a:t>
            </a:r>
            <a:r>
              <a:rPr lang="uk-UA" sz="1200" b="1" dirty="0">
                <a:effectLst/>
                <a:latin typeface="Times New Roman" panose="02020603050405020304" pitchFamily="18" charset="0"/>
                <a:ea typeface="Times New Roman" panose="02020603050405020304" pitchFamily="18" charset="0"/>
              </a:rPr>
              <a:t>1 636,0</a:t>
            </a:r>
            <a:r>
              <a:rPr lang="uk-UA" sz="1200" dirty="0">
                <a:effectLst/>
                <a:latin typeface="Times New Roman" panose="02020603050405020304" pitchFamily="18" charset="0"/>
                <a:ea typeface="Times New Roman" panose="02020603050405020304" pitchFamily="18" charset="0"/>
              </a:rPr>
              <a:t> </a:t>
            </a:r>
            <a:r>
              <a:rPr lang="uk-UA" sz="1200" b="1" dirty="0" err="1">
                <a:effectLst/>
                <a:latin typeface="Times New Roman" panose="02020603050405020304" pitchFamily="18" charset="0"/>
                <a:ea typeface="Times New Roman" panose="02020603050405020304" pitchFamily="18" charset="0"/>
              </a:rPr>
              <a:t>тис.грн</a:t>
            </a:r>
            <a:r>
              <a:rPr lang="uk-UA" sz="1200" dirty="0">
                <a:effectLst/>
                <a:latin typeface="Times New Roman" panose="02020603050405020304" pitchFamily="18" charset="0"/>
                <a:ea typeface="Times New Roman" panose="02020603050405020304" pitchFamily="18" charset="0"/>
              </a:rPr>
              <a:t>.</a:t>
            </a:r>
          </a:p>
          <a:p>
            <a:pPr marL="342900" lvl="0" indent="-342900">
              <a:buFont typeface="Times New Roman" panose="02020603050405020304" pitchFamily="18" charset="0"/>
              <a:buChar char="-"/>
              <a:tabLst>
                <a:tab pos="228600" algn="l"/>
              </a:tabLst>
            </a:pPr>
            <a:r>
              <a:rPr lang="uk-UA" sz="1200" dirty="0">
                <a:effectLst/>
                <a:latin typeface="Times New Roman" panose="02020603050405020304" pitchFamily="18" charset="0"/>
                <a:ea typeface="Times New Roman" panose="02020603050405020304" pitchFamily="18" charset="0"/>
              </a:rPr>
              <a:t>Виконання робіт з розробки </a:t>
            </a:r>
            <a:r>
              <a:rPr lang="uk-UA" sz="1200" dirty="0" err="1">
                <a:effectLst/>
                <a:latin typeface="Times New Roman" panose="02020603050405020304" pitchFamily="18" charset="0"/>
                <a:ea typeface="Times New Roman" panose="02020603050405020304" pitchFamily="18" charset="0"/>
              </a:rPr>
              <a:t>проєктної</a:t>
            </a:r>
            <a:r>
              <a:rPr lang="uk-UA" sz="1200" dirty="0">
                <a:effectLst/>
                <a:latin typeface="Times New Roman" panose="02020603050405020304" pitchFamily="18" charset="0"/>
                <a:ea typeface="Times New Roman" panose="02020603050405020304" pitchFamily="18" charset="0"/>
              </a:rPr>
              <a:t> документації для проведення капітального ремонту приміщення, а саме </a:t>
            </a:r>
            <a:r>
              <a:rPr lang="uk-UA" sz="1200" u="sng" dirty="0">
                <a:effectLst/>
                <a:latin typeface="Times New Roman" panose="02020603050405020304" pitchFamily="18" charset="0"/>
                <a:ea typeface="Times New Roman" panose="02020603050405020304" pitchFamily="18" charset="0"/>
              </a:rPr>
              <a:t>4 поверх</a:t>
            </a:r>
            <a:r>
              <a:rPr lang="uk-UA" sz="1200" dirty="0">
                <a:effectLst/>
                <a:latin typeface="Times New Roman" panose="02020603050405020304" pitchFamily="18" charset="0"/>
                <a:ea typeface="Times New Roman" panose="02020603050405020304" pitchFamily="18" charset="0"/>
              </a:rPr>
              <a:t> – </a:t>
            </a:r>
            <a:r>
              <a:rPr lang="uk-UA" sz="1200" b="1" dirty="0">
                <a:effectLst/>
                <a:highlight>
                  <a:srgbClr val="C0C0C0"/>
                </a:highlight>
                <a:latin typeface="Times New Roman" panose="02020603050405020304" pitchFamily="18" charset="0"/>
                <a:ea typeface="Times New Roman" panose="02020603050405020304" pitchFamily="18" charset="0"/>
              </a:rPr>
              <a:t>33,3</a:t>
            </a:r>
            <a:r>
              <a:rPr lang="uk-UA" sz="1200" dirty="0">
                <a:effectLst/>
                <a:highlight>
                  <a:srgbClr val="C0C0C0"/>
                </a:highlight>
                <a:latin typeface="Times New Roman" panose="02020603050405020304" pitchFamily="18" charset="0"/>
                <a:ea typeface="Times New Roman" panose="02020603050405020304" pitchFamily="18" charset="0"/>
              </a:rPr>
              <a:t> </a:t>
            </a:r>
            <a:r>
              <a:rPr lang="uk-UA" sz="1200" b="1" dirty="0" err="1">
                <a:effectLst/>
                <a:highlight>
                  <a:srgbClr val="C0C0C0"/>
                </a:highlight>
                <a:latin typeface="Times New Roman" panose="02020603050405020304" pitchFamily="18" charset="0"/>
                <a:ea typeface="Times New Roman" panose="02020603050405020304" pitchFamily="18" charset="0"/>
              </a:rPr>
              <a:t>тис.грн</a:t>
            </a:r>
            <a:r>
              <a:rPr lang="uk-UA" sz="1200" b="1" dirty="0">
                <a:effectLst/>
                <a:latin typeface="Times New Roman" panose="02020603050405020304" pitchFamily="18" charset="0"/>
                <a:ea typeface="Times New Roman" panose="02020603050405020304" pitchFamily="18" charset="0"/>
              </a:rPr>
              <a:t>;</a:t>
            </a:r>
            <a:endParaRPr lang="uk-UA" sz="1200" dirty="0">
              <a:effectLst/>
              <a:latin typeface="Times New Roman" panose="02020603050405020304" pitchFamily="18" charset="0"/>
              <a:ea typeface="Times New Roman" panose="02020603050405020304" pitchFamily="18" charset="0"/>
            </a:endParaRPr>
          </a:p>
          <a:p>
            <a:pPr marL="342900" lvl="0" indent="-342900">
              <a:buFont typeface="Times New Roman" panose="02020603050405020304" pitchFamily="18" charset="0"/>
              <a:buChar char="-"/>
              <a:tabLst>
                <a:tab pos="228600" algn="l"/>
              </a:tabLst>
            </a:pPr>
            <a:r>
              <a:rPr lang="uk-UA" sz="1200" dirty="0">
                <a:effectLst/>
                <a:latin typeface="Times New Roman" panose="02020603050405020304" pitchFamily="18" charset="0"/>
                <a:ea typeface="Times New Roman" panose="02020603050405020304" pitchFamily="18" charset="0"/>
              </a:rPr>
              <a:t>Придбані основні засоби та МНМА (меблі, побутова техніка,  та джерела безперебійного живлення) на суму </a:t>
            </a:r>
            <a:r>
              <a:rPr lang="uk-UA" sz="1200" b="1" dirty="0">
                <a:effectLst/>
                <a:latin typeface="Times New Roman" panose="02020603050405020304" pitchFamily="18" charset="0"/>
                <a:ea typeface="Times New Roman" panose="02020603050405020304" pitchFamily="18" charset="0"/>
              </a:rPr>
              <a:t>1788,50 тис. грн</a:t>
            </a:r>
          </a:p>
          <a:p>
            <a:pPr marL="342900" indent="-342900">
              <a:buFont typeface="Times New Roman" panose="02020603050405020304" pitchFamily="18" charset="0"/>
              <a:buChar char="-"/>
              <a:tabLst>
                <a:tab pos="228600" algn="l"/>
              </a:tabLst>
            </a:pPr>
            <a:r>
              <a:rPr lang="uk-UA" sz="1200" dirty="0">
                <a:effectLst/>
                <a:latin typeface="Times New Roman" panose="02020603050405020304" pitchFamily="18" charset="0"/>
                <a:ea typeface="Times New Roman" panose="02020603050405020304" pitchFamily="18" charset="0"/>
              </a:rPr>
              <a:t>Придбано в </a:t>
            </a:r>
            <a:r>
              <a:rPr lang="uk-UA" sz="1200" b="1" dirty="0">
                <a:effectLst/>
                <a:latin typeface="Times New Roman" panose="02020603050405020304" pitchFamily="18" charset="0"/>
                <a:ea typeface="Times New Roman" panose="02020603050405020304" pitchFamily="18" charset="0"/>
              </a:rPr>
              <a:t>Центр ВПО Нескучне</a:t>
            </a:r>
            <a:r>
              <a:rPr lang="uk-UA" sz="1200" dirty="0">
                <a:effectLst/>
                <a:latin typeface="Times New Roman" panose="02020603050405020304" pitchFamily="18" charset="0"/>
                <a:ea typeface="Times New Roman" panose="02020603050405020304" pitchFamily="18" charset="0"/>
              </a:rPr>
              <a:t> (Меблі, будматеріали, саджанці дерев та квітів для облаштування території, придбані Ялинок та новорічний декор для них, придбані засоби для поливу зелених насаджень ,)та проведені роботи по встановленню відеокамер та встановлення освітлення, послуги благоустрою території, послуги по встановленню </a:t>
            </a:r>
            <a:r>
              <a:rPr lang="uk-UA" sz="1200" dirty="0" err="1">
                <a:effectLst/>
                <a:latin typeface="Times New Roman" panose="02020603050405020304" pitchFamily="18" charset="0"/>
                <a:ea typeface="Times New Roman" panose="02020603050405020304" pitchFamily="18" charset="0"/>
              </a:rPr>
              <a:t>габіонів</a:t>
            </a:r>
            <a:r>
              <a:rPr lang="uk-UA" sz="1200" dirty="0">
                <a:effectLst/>
                <a:latin typeface="Times New Roman" panose="02020603050405020304" pitchFamily="18" charset="0"/>
                <a:ea typeface="Times New Roman" panose="02020603050405020304" pitchFamily="18" charset="0"/>
              </a:rPr>
              <a:t>, послуги з встановлення бойлерів, підключення та встановлення дизельної електростанції та транспортні послуги)-</a:t>
            </a:r>
            <a:r>
              <a:rPr lang="uk-UA" sz="1200" b="1" dirty="0">
                <a:effectLst/>
                <a:latin typeface="Times New Roman" panose="02020603050405020304" pitchFamily="18" charset="0"/>
                <a:ea typeface="Times New Roman" panose="02020603050405020304" pitchFamily="18" charset="0"/>
              </a:rPr>
              <a:t>1779,1 тис. грн</a:t>
            </a:r>
            <a:r>
              <a:rPr lang="uk-UA" sz="1200" dirty="0">
                <a:effectLst/>
                <a:latin typeface="Times New Roman" panose="02020603050405020304" pitchFamily="18" charset="0"/>
                <a:ea typeface="Times New Roman" panose="02020603050405020304" pitchFamily="18" charset="0"/>
              </a:rPr>
              <a:t>.</a:t>
            </a:r>
            <a:endParaRPr lang="uk-UA" sz="1600" b="1" dirty="0">
              <a:effectLst/>
              <a:latin typeface="Times New Roman" panose="02020603050405020304" pitchFamily="18" charset="0"/>
              <a:ea typeface="Times New Roman" panose="02020603050405020304" pitchFamily="18" charset="0"/>
            </a:endParaRPr>
          </a:p>
          <a:p>
            <a:pPr lvl="0">
              <a:tabLst>
                <a:tab pos="228600" algn="l"/>
              </a:tabLst>
            </a:pPr>
            <a:endParaRPr lang="ru-RU" sz="1800" dirty="0">
              <a:effectLst/>
              <a:latin typeface="Times New Roman" panose="02020603050405020304" pitchFamily="18" charset="0"/>
              <a:ea typeface="Times New Roman" panose="02020603050405020304" pitchFamily="18" charset="0"/>
            </a:endParaRPr>
          </a:p>
          <a:p>
            <a:pPr lvl="0">
              <a:tabLst>
                <a:tab pos="228600" algn="l"/>
              </a:tabLst>
            </a:pPr>
            <a:r>
              <a:rPr lang="ru-RU" sz="1600" dirty="0">
                <a:effectLst/>
                <a:latin typeface="Times New Roman" panose="02020603050405020304" pitchFamily="18" charset="0"/>
                <a:ea typeface="Times New Roman" panose="02020603050405020304" pitchFamily="18" charset="0"/>
              </a:rPr>
              <a:t>За </a:t>
            </a:r>
            <a:r>
              <a:rPr lang="ru-RU" sz="1600" dirty="0" err="1">
                <a:effectLst/>
                <a:latin typeface="Times New Roman" panose="02020603050405020304" pitchFamily="18" charset="0"/>
                <a:ea typeface="Times New Roman" panose="02020603050405020304" pitchFamily="18" charset="0"/>
              </a:rPr>
              <a:t>даними</a:t>
            </a:r>
            <a:r>
              <a:rPr lang="ru-RU" sz="1600" dirty="0">
                <a:effectLst/>
                <a:latin typeface="Times New Roman" panose="02020603050405020304" pitchFamily="18" charset="0"/>
                <a:ea typeface="Times New Roman" panose="02020603050405020304" pitchFamily="18" charset="0"/>
              </a:rPr>
              <a:t> </a:t>
            </a:r>
            <a:r>
              <a:rPr lang="ru-RU" sz="1600" dirty="0" err="1">
                <a:effectLst/>
                <a:latin typeface="Times New Roman" panose="02020603050405020304" pitchFamily="18" charset="0"/>
                <a:ea typeface="Times New Roman" panose="02020603050405020304" pitchFamily="18" charset="0"/>
              </a:rPr>
              <a:t>виробничих</a:t>
            </a:r>
            <a:r>
              <a:rPr lang="ru-RU" sz="1600" dirty="0">
                <a:effectLst/>
                <a:latin typeface="Times New Roman" panose="02020603050405020304" pitchFamily="18" charset="0"/>
                <a:ea typeface="Times New Roman" panose="02020603050405020304" pitchFamily="18" charset="0"/>
              </a:rPr>
              <a:t> </a:t>
            </a:r>
            <a:r>
              <a:rPr lang="ru-RU" sz="1600" dirty="0" err="1">
                <a:effectLst/>
                <a:latin typeface="Times New Roman" panose="02020603050405020304" pitchFamily="18" charset="0"/>
                <a:ea typeface="Times New Roman" panose="02020603050405020304" pitchFamily="18" charset="0"/>
              </a:rPr>
              <a:t>показників</a:t>
            </a:r>
            <a:r>
              <a:rPr lang="ru-RU" sz="1600" dirty="0">
                <a:effectLst/>
                <a:latin typeface="Times New Roman" panose="02020603050405020304" pitchFamily="18" charset="0"/>
                <a:ea typeface="Times New Roman" panose="02020603050405020304" pitchFamily="18" charset="0"/>
              </a:rPr>
              <a:t> </a:t>
            </a:r>
            <a:r>
              <a:rPr lang="uk-UA" sz="1600" b="1" dirty="0">
                <a:effectLst/>
                <a:latin typeface="Times New Roman" panose="02020603050405020304" pitchFamily="18" charset="0"/>
                <a:ea typeface="Times New Roman" panose="02020603050405020304" pitchFamily="18" charset="0"/>
              </a:rPr>
              <a:t>за 2024 рік</a:t>
            </a:r>
            <a:r>
              <a:rPr lang="uk-UA" sz="1600" dirty="0">
                <a:effectLst/>
                <a:latin typeface="Times New Roman" panose="02020603050405020304" pitchFamily="18" charset="0"/>
                <a:ea typeface="Times New Roman" panose="02020603050405020304" pitchFamily="18" charset="0"/>
              </a:rPr>
              <a:t> </a:t>
            </a:r>
            <a:r>
              <a:rPr lang="ru-RU" sz="1600" dirty="0" err="1">
                <a:effectLst/>
                <a:latin typeface="Times New Roman" panose="02020603050405020304" pitchFamily="18" charset="0"/>
                <a:ea typeface="Times New Roman" panose="02020603050405020304" pitchFamily="18" charset="0"/>
              </a:rPr>
              <a:t>підприємство</a:t>
            </a:r>
            <a:r>
              <a:rPr lang="ru-RU" sz="1600" dirty="0">
                <a:effectLst/>
                <a:latin typeface="Times New Roman" panose="02020603050405020304" pitchFamily="18" charset="0"/>
                <a:ea typeface="Times New Roman" panose="02020603050405020304" pitchFamily="18" charset="0"/>
              </a:rPr>
              <a:t> </a:t>
            </a:r>
            <a:r>
              <a:rPr lang="uk-UA" sz="1600" dirty="0">
                <a:effectLst/>
                <a:latin typeface="Times New Roman" panose="02020603050405020304" pitchFamily="18" charset="0"/>
                <a:ea typeface="Times New Roman" panose="02020603050405020304" pitchFamily="18" charset="0"/>
              </a:rPr>
              <a:t>о</a:t>
            </a:r>
            <a:r>
              <a:rPr lang="ru-RU" sz="1600" dirty="0" err="1">
                <a:effectLst/>
                <a:latin typeface="Times New Roman" panose="02020603050405020304" pitchFamily="18" charset="0"/>
                <a:ea typeface="Times New Roman" panose="02020603050405020304" pitchFamily="18" charset="0"/>
              </a:rPr>
              <a:t>тримало</a:t>
            </a:r>
            <a:r>
              <a:rPr lang="ru-RU" sz="1600" dirty="0">
                <a:effectLst/>
                <a:latin typeface="Times New Roman" panose="02020603050405020304" pitchFamily="18" charset="0"/>
                <a:ea typeface="Times New Roman" panose="02020603050405020304" pitchFamily="18" charset="0"/>
              </a:rPr>
              <a:t> </a:t>
            </a:r>
            <a:r>
              <a:rPr lang="uk-UA" sz="1600" b="1" dirty="0">
                <a:effectLst/>
                <a:latin typeface="Times New Roman" panose="02020603050405020304" pitchFamily="18" charset="0"/>
                <a:ea typeface="Times New Roman" panose="02020603050405020304" pitchFamily="18" charset="0"/>
              </a:rPr>
              <a:t>прибуток у сумі 1059,6 тис. грн</a:t>
            </a:r>
          </a:p>
          <a:p>
            <a:pPr lvl="0">
              <a:tabLst>
                <a:tab pos="228600" algn="l"/>
              </a:tabLst>
            </a:pPr>
            <a:endParaRPr lang="uk-UA" sz="1800" b="1" dirty="0">
              <a:effectLst/>
              <a:latin typeface="Times New Roman" panose="02020603050405020304" pitchFamily="18" charset="0"/>
              <a:ea typeface="Times New Roman" panose="02020603050405020304" pitchFamily="18" charset="0"/>
            </a:endParaRPr>
          </a:p>
          <a:p>
            <a:pPr lvl="0">
              <a:tabLst>
                <a:tab pos="228600" algn="l"/>
              </a:tabLst>
            </a:pPr>
            <a:endParaRPr lang="uk-UA"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62959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15E949-B434-5F98-CED0-D9671E15C584}"/>
              </a:ext>
            </a:extLst>
          </p:cNvPr>
          <p:cNvSpPr>
            <a:spLocks noGrp="1"/>
          </p:cNvSpPr>
          <p:nvPr>
            <p:ph type="title"/>
          </p:nvPr>
        </p:nvSpPr>
        <p:spPr/>
        <p:txBody>
          <a:bodyPr>
            <a:normAutofit fontScale="90000"/>
          </a:bodyPr>
          <a:lstStyle/>
          <a:p>
            <a:pPr algn="ctr"/>
            <a:r>
              <a:rPr lang="uk-UA" dirty="0"/>
              <a:t>Так виглядають відремонтовані кімнати на 4 поверсі</a:t>
            </a:r>
          </a:p>
        </p:txBody>
      </p:sp>
      <p:sp>
        <p:nvSpPr>
          <p:cNvPr id="3" name="Місце для тексту 2">
            <a:extLst>
              <a:ext uri="{FF2B5EF4-FFF2-40B4-BE49-F238E27FC236}">
                <a16:creationId xmlns:a16="http://schemas.microsoft.com/office/drawing/2014/main" id="{FD8CB53A-3EB9-7C5C-16B2-9F1E2BD30F26}"/>
              </a:ext>
            </a:extLst>
          </p:cNvPr>
          <p:cNvSpPr>
            <a:spLocks noGrp="1"/>
          </p:cNvSpPr>
          <p:nvPr>
            <p:ph type="body" idx="1"/>
          </p:nvPr>
        </p:nvSpPr>
        <p:spPr>
          <a:xfrm>
            <a:off x="921223" y="1017725"/>
            <a:ext cx="3283681" cy="3888645"/>
          </a:xfrm>
        </p:spPr>
        <p:txBody>
          <a:bodyPr/>
          <a:lstStyle/>
          <a:p>
            <a:pPr marL="139700" indent="0">
              <a:buNone/>
            </a:pPr>
            <a:endParaRPr lang="uk-UA" dirty="0"/>
          </a:p>
        </p:txBody>
      </p:sp>
      <p:sp>
        <p:nvSpPr>
          <p:cNvPr id="4" name="Місце для тексту 3">
            <a:extLst>
              <a:ext uri="{FF2B5EF4-FFF2-40B4-BE49-F238E27FC236}">
                <a16:creationId xmlns:a16="http://schemas.microsoft.com/office/drawing/2014/main" id="{94FAB4B6-4D78-350B-4704-48CDB92C8423}"/>
              </a:ext>
            </a:extLst>
          </p:cNvPr>
          <p:cNvSpPr>
            <a:spLocks noGrp="1"/>
          </p:cNvSpPr>
          <p:nvPr>
            <p:ph type="body" idx="2"/>
          </p:nvPr>
        </p:nvSpPr>
        <p:spPr>
          <a:xfrm>
            <a:off x="4979141" y="1017725"/>
            <a:ext cx="3283681" cy="3948068"/>
          </a:xfrm>
        </p:spPr>
        <p:txBody>
          <a:bodyPr/>
          <a:lstStyle/>
          <a:p>
            <a:pPr marL="139700" indent="0">
              <a:buNone/>
            </a:pPr>
            <a:endParaRPr lang="uk-UA" dirty="0"/>
          </a:p>
        </p:txBody>
      </p:sp>
      <p:pic>
        <p:nvPicPr>
          <p:cNvPr id="2050" name="Picture 2">
            <a:extLst>
              <a:ext uri="{FF2B5EF4-FFF2-40B4-BE49-F238E27FC236}">
                <a16:creationId xmlns:a16="http://schemas.microsoft.com/office/drawing/2014/main" id="{5B680907-934C-175F-A37D-E803A13695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224" y="1017725"/>
            <a:ext cx="3283681" cy="388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04BAB7BE-F8A1-9FED-F6D7-787633E4BB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142" y="1017726"/>
            <a:ext cx="3243634" cy="388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262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іаграма 4">
            <a:extLst>
              <a:ext uri="{FF2B5EF4-FFF2-40B4-BE49-F238E27FC236}">
                <a16:creationId xmlns:a16="http://schemas.microsoft.com/office/drawing/2014/main" id="{C22BDDA0-91FF-46E1-9BA3-CD136F2BC16E}"/>
              </a:ext>
            </a:extLst>
          </p:cNvPr>
          <p:cNvGraphicFramePr/>
          <p:nvPr>
            <p:extLst>
              <p:ext uri="{D42A27DB-BD31-4B8C-83A1-F6EECF244321}">
                <p14:modId xmlns:p14="http://schemas.microsoft.com/office/powerpoint/2010/main" val="1682977110"/>
              </p:ext>
            </p:extLst>
          </p:nvPr>
        </p:nvGraphicFramePr>
        <p:xfrm>
          <a:off x="567200" y="314325"/>
          <a:ext cx="7783830" cy="45148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25141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іаграма 4">
            <a:extLst>
              <a:ext uri="{FF2B5EF4-FFF2-40B4-BE49-F238E27FC236}">
                <a16:creationId xmlns:a16="http://schemas.microsoft.com/office/drawing/2014/main" id="{6E730CF7-D57B-4D4C-8B8E-B051B082D91A}"/>
              </a:ext>
            </a:extLst>
          </p:cNvPr>
          <p:cNvGraphicFramePr/>
          <p:nvPr>
            <p:extLst>
              <p:ext uri="{D42A27DB-BD31-4B8C-83A1-F6EECF244321}">
                <p14:modId xmlns:p14="http://schemas.microsoft.com/office/powerpoint/2010/main" val="1584748142"/>
              </p:ext>
            </p:extLst>
          </p:nvPr>
        </p:nvGraphicFramePr>
        <p:xfrm>
          <a:off x="445770" y="539750"/>
          <a:ext cx="808101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96759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8C1A68-6490-4F9A-8D3E-11E0308EAA0A}"/>
              </a:ext>
            </a:extLst>
          </p:cNvPr>
          <p:cNvSpPr txBox="1"/>
          <p:nvPr/>
        </p:nvSpPr>
        <p:spPr>
          <a:xfrm>
            <a:off x="1095468" y="570368"/>
            <a:ext cx="7052651" cy="3939540"/>
          </a:xfrm>
          <a:prstGeom prst="rect">
            <a:avLst/>
          </a:prstGeom>
          <a:noFill/>
        </p:spPr>
        <p:txBody>
          <a:bodyPr wrap="square">
            <a:spAutoFit/>
          </a:bodyPr>
          <a:lstStyle/>
          <a:p>
            <a:pPr marL="45720" indent="182880" algn="just"/>
            <a:endParaRPr lang="uk-UA" sz="1800" dirty="0">
              <a:latin typeface="Times New Roman" panose="02020603050405020304" pitchFamily="18" charset="0"/>
              <a:ea typeface="Times New Roman" panose="02020603050405020304" pitchFamily="18" charset="0"/>
              <a:cs typeface="Times New Roman" panose="02020603050405020304" pitchFamily="18" charset="0"/>
            </a:endParaRPr>
          </a:p>
          <a:p>
            <a:pPr marL="45720" indent="182880" algn="just"/>
            <a:r>
              <a:rPr lang="uk-UA" sz="2400" dirty="0">
                <a:latin typeface="Times New Roman" panose="02020603050405020304" pitchFamily="18" charset="0"/>
                <a:ea typeface="Times New Roman" panose="02020603050405020304" pitchFamily="18" charset="0"/>
                <a:cs typeface="Times New Roman" panose="02020603050405020304" pitchFamily="18" charset="0"/>
              </a:rPr>
              <a:t>У 2025 році ми плануємо:</a:t>
            </a:r>
          </a:p>
          <a:p>
            <a:pPr marL="331470" indent="-285750" algn="just">
              <a:buFontTx/>
              <a:buChar char="-"/>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збільшити дохід за рахунок збільшення завантаженості готелю;</a:t>
            </a:r>
          </a:p>
          <a:p>
            <a:pPr marL="331470" indent="-285750" algn="just">
              <a:buFontTx/>
              <a:buChar char="-"/>
            </a:pP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облаштувати та відкрити центр ВПО Нескучне</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a:t>
            </a:r>
          </a:p>
          <a:p>
            <a:pPr marL="331470" indent="-285750" algn="just">
              <a:buFontTx/>
              <a:buChar char="-"/>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провести ремонт та облаштування кімнат люкс на 2 поверсі;</a:t>
            </a:r>
          </a:p>
          <a:p>
            <a:pPr marL="331470" indent="-285750" algn="just">
              <a:buFontTx/>
              <a:buChar char="-"/>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зробити поточні ремонти для підтримання кімнат в належному стані.</a:t>
            </a:r>
          </a:p>
          <a:p>
            <a:pPr marL="45720" indent="182880" algn="just"/>
            <a:endParaRPr lang="uk-UA" sz="1000" b="1" dirty="0">
              <a:latin typeface="Times New Roman" panose="02020603050405020304" pitchFamily="18" charset="0"/>
              <a:ea typeface="Times New Roman" panose="02020603050405020304" pitchFamily="18" charset="0"/>
            </a:endParaRPr>
          </a:p>
          <a:p>
            <a:pPr marL="45720" indent="182880" algn="just"/>
            <a:endParaRPr lang="uk-UA" sz="1000" b="1" dirty="0">
              <a:effectLst/>
              <a:latin typeface="Times New Roman" panose="02020603050405020304" pitchFamily="18" charset="0"/>
              <a:ea typeface="Times New Roman" panose="02020603050405020304" pitchFamily="18" charset="0"/>
            </a:endParaRPr>
          </a:p>
          <a:p>
            <a:pPr marL="45720" indent="182880" algn="just"/>
            <a:endParaRPr lang="uk-UA" sz="1000" b="1" dirty="0">
              <a:latin typeface="Times New Roman" panose="02020603050405020304" pitchFamily="18" charset="0"/>
              <a:ea typeface="Times New Roman" panose="02020603050405020304" pitchFamily="18" charset="0"/>
            </a:endParaRPr>
          </a:p>
          <a:p>
            <a:pPr marL="45720" indent="182880" algn="just"/>
            <a:endParaRPr lang="uk-UA" sz="1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53088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269B0E-CF9C-9B56-CD1E-9046D8E7B76D}"/>
              </a:ext>
            </a:extLst>
          </p:cNvPr>
          <p:cNvSpPr>
            <a:spLocks noGrp="1"/>
          </p:cNvSpPr>
          <p:nvPr>
            <p:ph type="ctrTitle"/>
          </p:nvPr>
        </p:nvSpPr>
        <p:spPr/>
        <p:txBody>
          <a:bodyPr/>
          <a:lstStyle/>
          <a:p>
            <a:r>
              <a:rPr lang="uk-UA" dirty="0"/>
              <a:t>Дякую за увагу!</a:t>
            </a:r>
            <a:endParaRPr lang="ru-RU" dirty="0"/>
          </a:p>
        </p:txBody>
      </p:sp>
      <p:sp>
        <p:nvSpPr>
          <p:cNvPr id="3" name="Подзаголовок 2">
            <a:extLst>
              <a:ext uri="{FF2B5EF4-FFF2-40B4-BE49-F238E27FC236}">
                <a16:creationId xmlns:a16="http://schemas.microsoft.com/office/drawing/2014/main" id="{C17381C6-38C0-E73C-EB4D-D3F189BB1F72}"/>
              </a:ext>
            </a:extLst>
          </p:cNvPr>
          <p:cNvSpPr>
            <a:spLocks noGrp="1"/>
          </p:cNvSpPr>
          <p:nvPr>
            <p:ph type="subTitle" idx="1"/>
          </p:nvPr>
        </p:nvSpPr>
        <p:spPr>
          <a:xfrm>
            <a:off x="311700" y="1574125"/>
            <a:ext cx="8520600" cy="2052600"/>
          </a:xfrm>
        </p:spPr>
        <p:txBody>
          <a:bodyPr/>
          <a:lstStyle/>
          <a:p>
            <a:r>
              <a:rPr lang="uk-UA"/>
              <a:t> </a:t>
            </a:r>
            <a:endParaRPr lang="ru-RU" dirty="0"/>
          </a:p>
        </p:txBody>
      </p:sp>
    </p:spTree>
    <p:extLst>
      <p:ext uri="{BB962C8B-B14F-4D97-AF65-F5344CB8AC3E}">
        <p14:creationId xmlns:p14="http://schemas.microsoft.com/office/powerpoint/2010/main" val="126268740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293</TotalTime>
  <Words>553</Words>
  <Application>Microsoft Office PowerPoint</Application>
  <PresentationFormat>Екран (16:9)</PresentationFormat>
  <Paragraphs>50</Paragraphs>
  <Slides>9</Slides>
  <Notes>2</Notes>
  <HiddenSlides>0</HiddenSlides>
  <MMClips>0</MMClips>
  <ScaleCrop>false</ScaleCrop>
  <HeadingPairs>
    <vt:vector size="6" baseType="variant">
      <vt:variant>
        <vt:lpstr>Використані шрифти</vt:lpstr>
      </vt:variant>
      <vt:variant>
        <vt:i4>2</vt:i4>
      </vt:variant>
      <vt:variant>
        <vt:lpstr>Тема</vt:lpstr>
      </vt:variant>
      <vt:variant>
        <vt:i4>1</vt:i4>
      </vt:variant>
      <vt:variant>
        <vt:lpstr>Заголовки слайдів</vt:lpstr>
      </vt:variant>
      <vt:variant>
        <vt:i4>9</vt:i4>
      </vt:variant>
    </vt:vector>
  </HeadingPairs>
  <TitlesOfParts>
    <vt:vector size="12" baseType="lpstr">
      <vt:lpstr>Arial</vt:lpstr>
      <vt:lpstr>Times New Roman</vt:lpstr>
      <vt:lpstr>Simple Light</vt:lpstr>
      <vt:lpstr>Звіт  ДП “Елегія”КП ТМР ТЖЕУ</vt:lpstr>
      <vt:lpstr>Презентація PowerPoint</vt:lpstr>
      <vt:lpstr>Презентація PowerPoint</vt:lpstr>
      <vt:lpstr>Презентація PowerPoint</vt:lpstr>
      <vt:lpstr>Так виглядають відремонтовані кімнати на 4 поверсі</vt:lpstr>
      <vt:lpstr>Презентація PowerPoint</vt:lpstr>
      <vt:lpstr>Презентація PowerPoint</vt:lpstr>
      <vt:lpstr>Презентація PowerPoint</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Фінансовий план  ДП “Елегія”КП ТМР ТЖЕУ</dc:title>
  <dc:creator>user-tmr</dc:creator>
  <cp:lastModifiedBy>user-tmr</cp:lastModifiedBy>
  <cp:revision>29</cp:revision>
  <cp:lastPrinted>2024-12-26T13:02:34Z</cp:lastPrinted>
  <dcterms:modified xsi:type="dcterms:W3CDTF">2025-02-13T07:31:54Z</dcterms:modified>
</cp:coreProperties>
</file>